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7"/>
  </p:sldMasterIdLst>
  <p:notesMasterIdLst>
    <p:notesMasterId r:id="rId21"/>
  </p:notesMasterIdLst>
  <p:handoutMasterIdLst>
    <p:handoutMasterId r:id="rId22"/>
  </p:handoutMasterIdLst>
  <p:sldIdLst>
    <p:sldId id="256" r:id="rId8"/>
    <p:sldId id="258" r:id="rId9"/>
    <p:sldId id="260" r:id="rId10"/>
    <p:sldId id="269" r:id="rId11"/>
    <p:sldId id="270" r:id="rId12"/>
    <p:sldId id="264" r:id="rId13"/>
    <p:sldId id="265" r:id="rId14"/>
    <p:sldId id="266" r:id="rId15"/>
    <p:sldId id="261" r:id="rId16"/>
    <p:sldId id="262" r:id="rId17"/>
    <p:sldId id="263" r:id="rId18"/>
    <p:sldId id="267" r:id="rId19"/>
    <p:sldId id="26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B151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159" autoAdjust="0"/>
    <p:restoredTop sz="94660"/>
  </p:normalViewPr>
  <p:slideViewPr>
    <p:cSldViewPr snapToGrid="0">
      <p:cViewPr varScale="1">
        <p:scale>
          <a:sx n="99" d="100"/>
          <a:sy n="99" d="100"/>
        </p:scale>
        <p:origin x="108" y="456"/>
      </p:cViewPr>
      <p:guideLst/>
    </p:cSldViewPr>
  </p:slideViewPr>
  <p:notesTextViewPr>
    <p:cViewPr>
      <p:scale>
        <a:sx n="1" d="1"/>
        <a:sy n="1" d="1"/>
      </p:scale>
      <p:origin x="0" y="0"/>
    </p:cViewPr>
  </p:notesTextViewPr>
  <p:notesViewPr>
    <p:cSldViewPr snapToGrid="0">
      <p:cViewPr varScale="1">
        <p:scale>
          <a:sx n="91" d="100"/>
          <a:sy n="91" d="100"/>
        </p:scale>
        <p:origin x="3564"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Master" Target="slideMasters/slideMaster1.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 Target="slides/slide4.xml"/><Relationship Id="rId24" Type="http://schemas.openxmlformats.org/officeDocument/2006/relationships/viewProps" Target="viewProps.xml"/><Relationship Id="rId5" Type="http://schemas.openxmlformats.org/officeDocument/2006/relationships/customXml" Target="../customXml/item5.xml"/><Relationship Id="rId15" Type="http://schemas.openxmlformats.org/officeDocument/2006/relationships/slide" Target="slides/slide8.xml"/><Relationship Id="rId23"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4B4CA40-1255-4FB0-8DCC-B6C7F011C92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a:extLst>
              <a:ext uri="{FF2B5EF4-FFF2-40B4-BE49-F238E27FC236}">
                <a16:creationId xmlns:a16="http://schemas.microsoft.com/office/drawing/2014/main" id="{D512AD6E-666F-434E-8EDD-0B075BF3C21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374E789-458D-4630-9466-67C5A3E7FDAC}" type="datetimeFigureOut">
              <a:rPr lang="en-AU" smtClean="0"/>
              <a:t>21/08/2020</a:t>
            </a:fld>
            <a:endParaRPr lang="en-AU"/>
          </a:p>
        </p:txBody>
      </p:sp>
      <p:sp>
        <p:nvSpPr>
          <p:cNvPr id="4" name="Footer Placeholder 3">
            <a:extLst>
              <a:ext uri="{FF2B5EF4-FFF2-40B4-BE49-F238E27FC236}">
                <a16:creationId xmlns:a16="http://schemas.microsoft.com/office/drawing/2014/main" id="{FFC9F01D-B818-44D9-99D1-B4DA2D2D2E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a:extLst>
              <a:ext uri="{FF2B5EF4-FFF2-40B4-BE49-F238E27FC236}">
                <a16:creationId xmlns:a16="http://schemas.microsoft.com/office/drawing/2014/main" id="{8856F6AC-16F7-4BDE-8D47-B9CDBA35FAE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17F37B9-0C6F-40A6-948D-EC6592A40763}" type="slidenum">
              <a:rPr lang="en-AU" smtClean="0"/>
              <a:t>‹#›</a:t>
            </a:fld>
            <a:endParaRPr lang="en-AU"/>
          </a:p>
        </p:txBody>
      </p:sp>
    </p:spTree>
    <p:extLst>
      <p:ext uri="{BB962C8B-B14F-4D97-AF65-F5344CB8AC3E}">
        <p14:creationId xmlns:p14="http://schemas.microsoft.com/office/powerpoint/2010/main" val="58016077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F91B7A-9CB9-42B5-8A9A-6D9C57456437}" type="datetimeFigureOut">
              <a:rPr lang="en-AU" smtClean="0"/>
              <a:t>21/08/2020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BC7E36-5C06-406E-8318-E3C443062FA4}" type="slidenum">
              <a:rPr lang="en-AU" smtClean="0"/>
              <a:t>‹#›</a:t>
            </a:fld>
            <a:endParaRPr lang="en-AU"/>
          </a:p>
        </p:txBody>
      </p:sp>
    </p:spTree>
    <p:extLst>
      <p:ext uri="{BB962C8B-B14F-4D97-AF65-F5344CB8AC3E}">
        <p14:creationId xmlns:p14="http://schemas.microsoft.com/office/powerpoint/2010/main" val="3653232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C7F053BF-BD05-4D00-8AEC-C729C8023FA8}" type="datetime1">
              <a:rPr lang="en-US" smtClean="0"/>
              <a:t>8/21/2020</a:t>
            </a:fld>
            <a:endParaRPr lang="en-US"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endParaRPr lang="en-US" dirty="0"/>
          </a:p>
        </p:txBody>
      </p:sp>
    </p:spTree>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557261"/>
            <a:ext cx="3840480" cy="1919239"/>
          </a:xfrm>
        </p:spPr>
        <p:txBody>
          <a:bodyPr anchor="t">
            <a:noAutofit/>
          </a:bodyPr>
          <a:lstStyle>
            <a:lvl1pPr>
              <a:lnSpc>
                <a:spcPct val="93000"/>
              </a:lnSpc>
              <a:defRPr sz="40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57800" y="0"/>
            <a:ext cx="6172200"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58952" y="2621512"/>
            <a:ext cx="3840480" cy="3236976"/>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32BBF3-21BB-4202-A1CA-EFE1DFF3A36B}" type="datetime1">
              <a:rPr lang="en-US" smtClean="0"/>
              <a:t>8/21/2020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181600" y="640080"/>
            <a:ext cx="6248398" cy="55841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19BFAE-B18D-435C-B11B-1AC0814BE121}" type="datetime1">
              <a:rPr lang="en-US" smtClean="0"/>
              <a:t>8/21/2020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w="0">
            <a:noFill/>
            <a:prstDash val="solid"/>
            <a:round/>
            <a:headEnd/>
            <a:tailEnd/>
          </a:ln>
        </p:spPr>
      </p:sp>
      <p:sp>
        <p:nvSpPr>
          <p:cNvPr id="2" name="Vertical Title 1"/>
          <p:cNvSpPr>
            <a:spLocks noGrp="1"/>
          </p:cNvSpPr>
          <p:nvPr>
            <p:ph type="title" orient="vert"/>
          </p:nvPr>
        </p:nvSpPr>
        <p:spPr>
          <a:xfrm>
            <a:off x="7990765" y="642931"/>
            <a:ext cx="2446670" cy="467810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642932"/>
            <a:ext cx="7070678" cy="46781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536187" y="5927131"/>
            <a:ext cx="3814856" cy="365125"/>
          </a:xfrm>
        </p:spPr>
        <p:txBody>
          <a:bodyPr/>
          <a:lstStyle/>
          <a:p>
            <a:fld id="{E21AABE1-C2A7-4D09-9267-A8FA6F46F7A0}" type="datetime1">
              <a:rPr lang="en-US" smtClean="0"/>
              <a:t>8/21/2020</a:t>
            </a:fld>
            <a:endParaRPr lang="en-US" dirty="0"/>
          </a:p>
        </p:txBody>
      </p:sp>
      <p:sp>
        <p:nvSpPr>
          <p:cNvPr id="5" name="Footer Placeholder 4"/>
          <p:cNvSpPr>
            <a:spLocks noGrp="1"/>
          </p:cNvSpPr>
          <p:nvPr>
            <p:ph type="ftr" sz="quarter" idx="11"/>
          </p:nvPr>
        </p:nvSpPr>
        <p:spPr>
          <a:xfrm>
            <a:off x="6536187" y="6315949"/>
            <a:ext cx="3814856" cy="365125"/>
          </a:xfrm>
        </p:spPr>
        <p:txBody>
          <a:bodyPr/>
          <a:lstStyle/>
          <a:p>
            <a:endParaRPr lang="en-US" dirty="0"/>
          </a:p>
        </p:txBody>
      </p:sp>
      <p:sp>
        <p:nvSpPr>
          <p:cNvPr id="6" name="Slide Number Placeholder 5"/>
          <p:cNvSpPr>
            <a:spLocks noGrp="1"/>
          </p:cNvSpPr>
          <p:nvPr>
            <p:ph type="sldNum" sz="quarter" idx="12"/>
          </p:nvPr>
        </p:nvSpPr>
        <p:spPr>
          <a:xfrm>
            <a:off x="11784011" y="5607592"/>
            <a:ext cx="407988" cy="365125"/>
          </a:xfrm>
        </p:spPr>
        <p:txBody>
          <a:bodyPr/>
          <a:lstStyle/>
          <a:p>
            <a:fld id="{2AC27A5A-7290-4DE1-BA94-4BE8A8E57DCF}" type="slidenum">
              <a:rPr lang="en-US" dirty="0"/>
              <a:t>‹#›</a:t>
            </a:fld>
            <a:endParaRPr lang="en-US" dirty="0"/>
          </a:p>
        </p:txBody>
      </p:sp>
      <p:cxnSp>
        <p:nvCxnSpPr>
          <p:cNvPr id="13" name="Straight Connector 12" title="Horizontal Rule Line"/>
          <p:cNvCxnSpPr/>
          <p:nvPr/>
        </p:nvCxnSpPr>
        <p:spPr>
          <a:xfrm>
            <a:off x="0" y="6199730"/>
            <a:ext cx="10260011"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1" pos="6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Only">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0637" y="188975"/>
            <a:ext cx="9041028" cy="700711"/>
          </a:xfrm>
        </p:spPr>
        <p:txBody>
          <a:bodyPr/>
          <a:lstStyle>
            <a:lvl1pPr algn="l">
              <a:defRPr/>
            </a:lvl1pPr>
          </a:lstStyle>
          <a:p>
            <a:r>
              <a:rPr lang="en-US" dirty="0"/>
              <a:t>Click to edit text</a:t>
            </a:r>
          </a:p>
        </p:txBody>
      </p:sp>
      <p:sp>
        <p:nvSpPr>
          <p:cNvPr id="13" name="Text Placeholder 12">
            <a:extLst>
              <a:ext uri="{FF2B5EF4-FFF2-40B4-BE49-F238E27FC236}">
                <a16:creationId xmlns:a16="http://schemas.microsoft.com/office/drawing/2014/main" id="{CF425265-0645-4659-B215-891E55A06465}"/>
              </a:ext>
            </a:extLst>
          </p:cNvPr>
          <p:cNvSpPr>
            <a:spLocks noGrp="1"/>
          </p:cNvSpPr>
          <p:nvPr>
            <p:ph type="body" sz="quarter" idx="10" hasCustomPrompt="1"/>
          </p:nvPr>
        </p:nvSpPr>
        <p:spPr>
          <a:xfrm>
            <a:off x="160638" y="889686"/>
            <a:ext cx="9041028" cy="593125"/>
          </a:xfrm>
        </p:spPr>
        <p:txBody>
          <a:bodyPr>
            <a:normAutofit/>
          </a:bodyPr>
          <a:lstStyle>
            <a:lvl1pPr marL="0" indent="0">
              <a:buNone/>
              <a:defRPr lang="en-AU" sz="2800" b="0" i="1" kern="1200" baseline="0" dirty="0">
                <a:solidFill>
                  <a:schemeClr val="tx1">
                    <a:lumMod val="85000"/>
                    <a:lumOff val="15000"/>
                  </a:schemeClr>
                </a:solidFill>
                <a:latin typeface="+mj-lt"/>
                <a:ea typeface="+mj-ea"/>
                <a:cs typeface="+mj-cs"/>
              </a:defRPr>
            </a:lvl1pPr>
          </a:lstStyle>
          <a:p>
            <a:pPr lvl="0"/>
            <a:r>
              <a:rPr lang="en-US" dirty="0"/>
              <a:t>Click to edit text</a:t>
            </a:r>
            <a:endParaRPr lang="en-AU" dirty="0"/>
          </a:p>
        </p:txBody>
      </p:sp>
      <p:sp>
        <p:nvSpPr>
          <p:cNvPr id="14" name="Title 1">
            <a:extLst>
              <a:ext uri="{FF2B5EF4-FFF2-40B4-BE49-F238E27FC236}">
                <a16:creationId xmlns:a16="http://schemas.microsoft.com/office/drawing/2014/main" id="{6B223AE6-F472-47A7-86B1-3DC125BE87F2}"/>
              </a:ext>
            </a:extLst>
          </p:cNvPr>
          <p:cNvSpPr txBox="1">
            <a:spLocks/>
          </p:cNvSpPr>
          <p:nvPr userDrawn="1"/>
        </p:nvSpPr>
        <p:spPr>
          <a:xfrm>
            <a:off x="10060900" y="0"/>
            <a:ext cx="2131100" cy="623296"/>
          </a:xfrm>
          <a:prstGeom prst="rect">
            <a:avLst/>
          </a:prstGeom>
        </p:spPr>
        <p:txBody>
          <a:bodyPr vert="horz" lIns="91440" tIns="45720" rIns="91440" bIns="45720" rtlCol="0" anchor="t">
            <a:no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ctr"/>
            <a:r>
              <a:rPr lang="en-AU" sz="2000" dirty="0"/>
              <a:t>Memento Imago</a:t>
            </a:r>
          </a:p>
        </p:txBody>
      </p:sp>
      <p:sp>
        <p:nvSpPr>
          <p:cNvPr id="15" name="Title 1">
            <a:extLst>
              <a:ext uri="{FF2B5EF4-FFF2-40B4-BE49-F238E27FC236}">
                <a16:creationId xmlns:a16="http://schemas.microsoft.com/office/drawing/2014/main" id="{6A535203-E396-42BF-AFAF-39C79ED60364}"/>
              </a:ext>
            </a:extLst>
          </p:cNvPr>
          <p:cNvSpPr txBox="1">
            <a:spLocks/>
          </p:cNvSpPr>
          <p:nvPr userDrawn="1"/>
        </p:nvSpPr>
        <p:spPr>
          <a:xfrm>
            <a:off x="10266920" y="423013"/>
            <a:ext cx="1719056" cy="200283"/>
          </a:xfrm>
          <a:prstGeom prst="rect">
            <a:avLst/>
          </a:prstGeom>
        </p:spPr>
        <p:txBody>
          <a:bodyPr vert="horz" lIns="91440" tIns="45720" rIns="91440" bIns="45720" rtlCol="0" anchor="t">
            <a:noAutofit/>
          </a:bodyPr>
          <a:lstStyle>
            <a:lvl1pPr algn="l" defTabSz="914400" rtl="0" eaLnBrk="1" latinLnBrk="0" hangingPunct="1">
              <a:lnSpc>
                <a:spcPct val="85000"/>
              </a:lnSpc>
              <a:spcBef>
                <a:spcPct val="0"/>
              </a:spcBef>
              <a:buNone/>
              <a:defRPr sz="7700" b="0" i="1" kern="1200" cap="all" baseline="0">
                <a:solidFill>
                  <a:schemeClr val="tx2"/>
                </a:solidFill>
                <a:latin typeface="+mj-lt"/>
                <a:ea typeface="+mj-ea"/>
                <a:cs typeface="+mj-cs"/>
              </a:defRPr>
            </a:lvl1pPr>
          </a:lstStyle>
          <a:p>
            <a:pPr algn="ctr"/>
            <a:r>
              <a:rPr lang="en-AU" sz="1000" i="0" dirty="0">
                <a:solidFill>
                  <a:srgbClr val="BB1515"/>
                </a:solidFill>
              </a:rPr>
              <a:t>narrative Report</a:t>
            </a:r>
          </a:p>
        </p:txBody>
      </p:sp>
      <p:sp>
        <p:nvSpPr>
          <p:cNvPr id="16" name="Rectangle 15">
            <a:extLst>
              <a:ext uri="{FF2B5EF4-FFF2-40B4-BE49-F238E27FC236}">
                <a16:creationId xmlns:a16="http://schemas.microsoft.com/office/drawing/2014/main" id="{9C610E75-F843-4163-96C7-1FA147BC6427}"/>
              </a:ext>
            </a:extLst>
          </p:cNvPr>
          <p:cNvSpPr/>
          <p:nvPr userDrawn="1"/>
        </p:nvSpPr>
        <p:spPr>
          <a:xfrm>
            <a:off x="10544050" y="288231"/>
            <a:ext cx="1164797" cy="188079"/>
          </a:xfrm>
          <a:prstGeom prst="rect">
            <a:avLst/>
          </a:prstGeom>
        </p:spPr>
        <p:txBody>
          <a:bodyPr wrap="square">
            <a:spAutoFit/>
          </a:bodyPr>
          <a:lstStyle/>
          <a:p>
            <a:pPr algn="ctr"/>
            <a:r>
              <a:rPr lang="en-AU" sz="600" i="1" cap="all" dirty="0">
                <a:solidFill>
                  <a:schemeClr val="tx2"/>
                </a:solidFill>
                <a:latin typeface="+mj-lt"/>
                <a:ea typeface="+mj-ea"/>
                <a:cs typeface="+mj-cs"/>
              </a:rPr>
              <a:t>Remember the Image</a:t>
            </a:r>
          </a:p>
        </p:txBody>
      </p:sp>
      <p:cxnSp>
        <p:nvCxnSpPr>
          <p:cNvPr id="17" name="Straight Connector 16">
            <a:extLst>
              <a:ext uri="{FF2B5EF4-FFF2-40B4-BE49-F238E27FC236}">
                <a16:creationId xmlns:a16="http://schemas.microsoft.com/office/drawing/2014/main" id="{265902E4-F50D-4CF4-A3F1-3DDA1CFA9207}"/>
              </a:ext>
            </a:extLst>
          </p:cNvPr>
          <p:cNvCxnSpPr>
            <a:cxnSpLocks/>
            <a:stCxn id="16" idx="3"/>
          </p:cNvCxnSpPr>
          <p:nvPr userDrawn="1"/>
        </p:nvCxnSpPr>
        <p:spPr>
          <a:xfrm>
            <a:off x="11708847" y="382271"/>
            <a:ext cx="23859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0BF6199-1BA4-4A38-9360-A383D031DB3C}"/>
              </a:ext>
            </a:extLst>
          </p:cNvPr>
          <p:cNvCxnSpPr>
            <a:cxnSpLocks/>
            <a:endCxn id="16" idx="1"/>
          </p:cNvCxnSpPr>
          <p:nvPr userDrawn="1"/>
        </p:nvCxnSpPr>
        <p:spPr>
          <a:xfrm>
            <a:off x="10266920" y="382271"/>
            <a:ext cx="27713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48F7CF05-7409-46BF-809E-82C40D160902}"/>
              </a:ext>
            </a:extLst>
          </p:cNvPr>
          <p:cNvSpPr txBox="1"/>
          <p:nvPr userDrawn="1"/>
        </p:nvSpPr>
        <p:spPr>
          <a:xfrm>
            <a:off x="11480204" y="6234704"/>
            <a:ext cx="711796" cy="623296"/>
          </a:xfrm>
          <a:prstGeom prst="rect">
            <a:avLst/>
          </a:prstGeom>
        </p:spPr>
        <p:txBody>
          <a:bodyPr vert="horz" wrap="square" lIns="91440" tIns="45720" rIns="91440" bIns="45720" rtlCol="0" anchor="b">
            <a:normAutofit/>
          </a:bodyPr>
          <a:lstStyle/>
          <a:p>
            <a:pPr algn="r"/>
            <a:fld id="{2E37D78A-6E2D-4B18-ACC2-9ADD51E11B3A}" type="slidenum">
              <a:rPr lang="en-AU" sz="2400" smtClean="0"/>
              <a:pPr algn="r"/>
              <a:t>‹#›</a:t>
            </a:fld>
            <a:endParaRPr lang="en-AU" sz="2400" dirty="0"/>
          </a:p>
        </p:txBody>
      </p:sp>
      <p:sp>
        <p:nvSpPr>
          <p:cNvPr id="43" name="Title 1">
            <a:extLst>
              <a:ext uri="{FF2B5EF4-FFF2-40B4-BE49-F238E27FC236}">
                <a16:creationId xmlns:a16="http://schemas.microsoft.com/office/drawing/2014/main" id="{1872CF60-040C-4C95-B744-A76EAE41D66A}"/>
              </a:ext>
            </a:extLst>
          </p:cNvPr>
          <p:cNvSpPr txBox="1">
            <a:spLocks/>
          </p:cNvSpPr>
          <p:nvPr userDrawn="1"/>
        </p:nvSpPr>
        <p:spPr>
          <a:xfrm>
            <a:off x="-65902" y="6606747"/>
            <a:ext cx="1598142" cy="251254"/>
          </a:xfrm>
          <a:prstGeom prst="rect">
            <a:avLst/>
          </a:prstGeom>
        </p:spPr>
        <p:txBody>
          <a:bodyPr vert="horz" lIns="91440" tIns="45720" rIns="91440" bIns="45720" rtlCol="0" anchor="t">
            <a:no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AU" sz="1200" dirty="0"/>
              <a:t>By Caerwyn Bartley</a:t>
            </a:r>
          </a:p>
        </p:txBody>
      </p:sp>
    </p:spTree>
  </p:cSld>
  <p:clrMapOvr>
    <a:overrideClrMapping bg1="dk1" tx1="lt1" bg2="dk2" tx2="lt2" accent1="accent1" accent2="accent2" accent3="accent3" accent4="accent4" accent5="accent5" accent6="accent6" hlink="hlink" folHlink="folHlink"/>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3D6A4F6-4DE4-48E7-8DA8-E1122DC255E6}"/>
              </a:ext>
            </a:extLst>
          </p:cNvPr>
          <p:cNvSpPr txBox="1"/>
          <p:nvPr userDrawn="1"/>
        </p:nvSpPr>
        <p:spPr>
          <a:xfrm>
            <a:off x="11480204" y="6234704"/>
            <a:ext cx="711796" cy="623296"/>
          </a:xfrm>
          <a:prstGeom prst="rect">
            <a:avLst/>
          </a:prstGeom>
        </p:spPr>
        <p:txBody>
          <a:bodyPr vert="horz" wrap="square" lIns="91440" tIns="45720" rIns="91440" bIns="45720" rtlCol="0" anchor="b">
            <a:normAutofit/>
          </a:bodyPr>
          <a:lstStyle/>
          <a:p>
            <a:pPr algn="r"/>
            <a:fld id="{2E37D78A-6E2D-4B18-ACC2-9ADD51E11B3A}" type="slidenum">
              <a:rPr lang="en-AU" sz="2400" smtClean="0"/>
              <a:pPr algn="r"/>
              <a:t>‹#›</a:t>
            </a:fld>
            <a:endParaRPr lang="en-AU" sz="2400" dirty="0"/>
          </a:p>
        </p:txBody>
      </p:sp>
      <p:sp>
        <p:nvSpPr>
          <p:cNvPr id="5" name="Title 1">
            <a:extLst>
              <a:ext uri="{FF2B5EF4-FFF2-40B4-BE49-F238E27FC236}">
                <a16:creationId xmlns:a16="http://schemas.microsoft.com/office/drawing/2014/main" id="{505235F6-4F86-4370-9351-3C661630DB88}"/>
              </a:ext>
            </a:extLst>
          </p:cNvPr>
          <p:cNvSpPr txBox="1">
            <a:spLocks/>
          </p:cNvSpPr>
          <p:nvPr userDrawn="1"/>
        </p:nvSpPr>
        <p:spPr>
          <a:xfrm>
            <a:off x="10060900" y="0"/>
            <a:ext cx="2131100" cy="623296"/>
          </a:xfrm>
          <a:prstGeom prst="rect">
            <a:avLst/>
          </a:prstGeom>
        </p:spPr>
        <p:txBody>
          <a:bodyPr vert="horz" lIns="91440" tIns="45720" rIns="91440" bIns="45720" rtlCol="0" anchor="t">
            <a:no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ctr"/>
            <a:r>
              <a:rPr lang="en-AU" sz="2000" dirty="0"/>
              <a:t>Memento Imago</a:t>
            </a:r>
          </a:p>
        </p:txBody>
      </p:sp>
      <p:sp>
        <p:nvSpPr>
          <p:cNvPr id="7" name="Rectangle 6">
            <a:extLst>
              <a:ext uri="{FF2B5EF4-FFF2-40B4-BE49-F238E27FC236}">
                <a16:creationId xmlns:a16="http://schemas.microsoft.com/office/drawing/2014/main" id="{65F166BC-AE84-4AF8-8910-54ED24C9DCE3}"/>
              </a:ext>
            </a:extLst>
          </p:cNvPr>
          <p:cNvSpPr/>
          <p:nvPr userDrawn="1"/>
        </p:nvSpPr>
        <p:spPr>
          <a:xfrm>
            <a:off x="10544050" y="288231"/>
            <a:ext cx="1164797" cy="188079"/>
          </a:xfrm>
          <a:prstGeom prst="rect">
            <a:avLst/>
          </a:prstGeom>
        </p:spPr>
        <p:txBody>
          <a:bodyPr wrap="square">
            <a:spAutoFit/>
          </a:bodyPr>
          <a:lstStyle/>
          <a:p>
            <a:pPr algn="ctr"/>
            <a:r>
              <a:rPr lang="en-AU" sz="600" i="1" cap="all" dirty="0">
                <a:solidFill>
                  <a:schemeClr val="tx2"/>
                </a:solidFill>
                <a:latin typeface="+mj-lt"/>
                <a:ea typeface="+mj-ea"/>
                <a:cs typeface="+mj-cs"/>
              </a:rPr>
              <a:t>Remember the Image</a:t>
            </a:r>
          </a:p>
        </p:txBody>
      </p:sp>
      <p:cxnSp>
        <p:nvCxnSpPr>
          <p:cNvPr id="10" name="Straight Connector 9">
            <a:extLst>
              <a:ext uri="{FF2B5EF4-FFF2-40B4-BE49-F238E27FC236}">
                <a16:creationId xmlns:a16="http://schemas.microsoft.com/office/drawing/2014/main" id="{D184D815-3304-4B05-9823-B80A218F1C78}"/>
              </a:ext>
            </a:extLst>
          </p:cNvPr>
          <p:cNvCxnSpPr>
            <a:cxnSpLocks/>
            <a:stCxn id="7" idx="3"/>
          </p:cNvCxnSpPr>
          <p:nvPr userDrawn="1"/>
        </p:nvCxnSpPr>
        <p:spPr>
          <a:xfrm>
            <a:off x="11708847" y="382271"/>
            <a:ext cx="23859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C4180EE-B3AB-4E3E-803B-3E65B12EB671}"/>
              </a:ext>
            </a:extLst>
          </p:cNvPr>
          <p:cNvCxnSpPr>
            <a:cxnSpLocks/>
            <a:endCxn id="7" idx="1"/>
          </p:cNvCxnSpPr>
          <p:nvPr userDrawn="1"/>
        </p:nvCxnSpPr>
        <p:spPr>
          <a:xfrm>
            <a:off x="10266920" y="382271"/>
            <a:ext cx="27713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20C3CA33-89B2-4A61-BCB8-53F80309F032}"/>
              </a:ext>
            </a:extLst>
          </p:cNvPr>
          <p:cNvSpPr txBox="1">
            <a:spLocks/>
          </p:cNvSpPr>
          <p:nvPr userDrawn="1"/>
        </p:nvSpPr>
        <p:spPr>
          <a:xfrm>
            <a:off x="-65902" y="6606747"/>
            <a:ext cx="1598142" cy="251254"/>
          </a:xfrm>
          <a:prstGeom prst="rect">
            <a:avLst/>
          </a:prstGeom>
        </p:spPr>
        <p:txBody>
          <a:bodyPr vert="horz" lIns="91440" tIns="45720" rIns="91440" bIns="45720" rtlCol="0" anchor="t">
            <a:no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AU" sz="1200" dirty="0"/>
              <a:t>By Caerwyn Bartley</a:t>
            </a:r>
          </a:p>
        </p:txBody>
      </p:sp>
      <p:sp>
        <p:nvSpPr>
          <p:cNvPr id="13" name="Title 1">
            <a:extLst>
              <a:ext uri="{FF2B5EF4-FFF2-40B4-BE49-F238E27FC236}">
                <a16:creationId xmlns:a16="http://schemas.microsoft.com/office/drawing/2014/main" id="{6E9CB735-A48E-4FB9-BBD1-3DE5DA864D0F}"/>
              </a:ext>
            </a:extLst>
          </p:cNvPr>
          <p:cNvSpPr txBox="1">
            <a:spLocks/>
          </p:cNvSpPr>
          <p:nvPr userDrawn="1"/>
        </p:nvSpPr>
        <p:spPr>
          <a:xfrm>
            <a:off x="10266920" y="423013"/>
            <a:ext cx="1719056" cy="200283"/>
          </a:xfrm>
          <a:prstGeom prst="rect">
            <a:avLst/>
          </a:prstGeom>
        </p:spPr>
        <p:txBody>
          <a:bodyPr vert="horz" lIns="91440" tIns="45720" rIns="91440" bIns="45720" rtlCol="0" anchor="t">
            <a:noAutofit/>
          </a:bodyPr>
          <a:lstStyle>
            <a:lvl1pPr algn="l" defTabSz="914400" rtl="0" eaLnBrk="1" latinLnBrk="0" hangingPunct="1">
              <a:lnSpc>
                <a:spcPct val="85000"/>
              </a:lnSpc>
              <a:spcBef>
                <a:spcPct val="0"/>
              </a:spcBef>
              <a:buNone/>
              <a:defRPr sz="7700" b="0" i="1" kern="1200" cap="all" baseline="0">
                <a:solidFill>
                  <a:schemeClr val="tx2"/>
                </a:solidFill>
                <a:latin typeface="+mj-lt"/>
                <a:ea typeface="+mj-ea"/>
                <a:cs typeface="+mj-cs"/>
              </a:defRPr>
            </a:lvl1pPr>
          </a:lstStyle>
          <a:p>
            <a:pPr algn="ctr"/>
            <a:r>
              <a:rPr lang="en-AU" sz="1000" i="0" dirty="0">
                <a:solidFill>
                  <a:srgbClr val="BB1515"/>
                </a:solidFill>
              </a:rPr>
              <a:t>narrative Report</a:t>
            </a:r>
          </a:p>
        </p:txBody>
      </p:sp>
    </p:spTree>
    <p:extLst>
      <p:ext uri="{BB962C8B-B14F-4D97-AF65-F5344CB8AC3E}">
        <p14:creationId xmlns:p14="http://schemas.microsoft.com/office/powerpoint/2010/main" val="3509744981"/>
      </p:ext>
    </p:extLst>
  </p:cSld>
  <p:clrMapOvr>
    <a:overrideClrMapping bg1="dk1" tx1="lt1" bg2="dk2" tx2="lt2" accent1="accent1" accent2="accent2" accent3="accent3" accent4="accent4" accent5="accent5" accent6="accent6" hlink="hlink" folHlink="folHlink"/>
  </p:clrMapOvr>
  <p:extLst mod="1">
    <p:ext uri="{DCECCB84-F9BA-43D5-87BE-67443E8EF086}">
      <p15:sldGuideLst xmlns:p15="http://schemas.microsoft.com/office/powerpoint/2012/main">
        <p15:guide id="1" orient="horz" pos="79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4D621AB-0D44-4075-BEFA-B0D93BB6E720}" type="datetime1">
              <a:rPr lang="en-US" smtClean="0"/>
              <a:t>8/21/2020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all" baseline="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tx1">
                    <a:lumMod val="85000"/>
                    <a:lumOff val="15000"/>
                  </a:schemeClr>
                </a:solidFill>
              </a:defRPr>
            </a:lvl1pPr>
          </a:lstStyle>
          <a:p>
            <a:fld id="{F09E6F47-CCBF-4548-80D3-536256B09791}" type="datetime1">
              <a:rPr lang="en-US" smtClean="0"/>
              <a:t>8/21/2020</a:t>
            </a:fld>
            <a:endParaRPr lang="en-US" dirty="0"/>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1" pos="645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81600" y="540628"/>
            <a:ext cx="6248400" cy="24889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81600" y="3712467"/>
            <a:ext cx="6248400" cy="24822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238EBA1-BEEB-4346-B636-F27472E6B1ED}" type="datetime1">
              <a:rPr lang="en-US" smtClean="0"/>
              <a:t>8/21/2020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81600" y="1526671"/>
            <a:ext cx="6245352" cy="1755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81600" y="4669432"/>
            <a:ext cx="6245352" cy="1755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08A82AF-5CAB-4BF4-9B8D-214DC83E504C}" type="datetime1">
              <a:rPr lang="en-US" smtClean="0"/>
              <a:t>8/21/2020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bg>
      <p:bgRef idx="1001">
        <a:schemeClr val="bg2"/>
      </p:bgRef>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3365F1-2FB0-4E82-A17A-B1A29373C51F}" type="datetime1">
              <a:rPr lang="en-US" smtClean="0"/>
              <a:t>8/21/2020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AC27A5A-7290-4DE1-BA94-4BE8A8E57DCF}" type="slidenum">
              <a:rPr lang="en-US" dirty="0"/>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5479"/>
            <a:ext cx="3838776" cy="1921022"/>
          </a:xfrm>
        </p:spPr>
        <p:txBody>
          <a:bodyPr anchor="t">
            <a:noAutofit/>
          </a:bodyPr>
          <a:lstStyle>
            <a:lvl1pPr>
              <a:lnSpc>
                <a:spcPct val="93000"/>
              </a:lnSpc>
              <a:defRPr sz="4000"/>
            </a:lvl1pPr>
          </a:lstStyle>
          <a:p>
            <a:r>
              <a:rPr lang="en-US"/>
              <a:t>Click to edit Master title style</a:t>
            </a:r>
            <a:endParaRPr lang="en-US" dirty="0"/>
          </a:p>
        </p:txBody>
      </p:sp>
      <p:sp>
        <p:nvSpPr>
          <p:cNvPr id="3" name="Content Placeholder 2"/>
          <p:cNvSpPr>
            <a:spLocks noGrp="1"/>
          </p:cNvSpPr>
          <p:nvPr>
            <p:ph idx="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B05301-453E-4171-A6C7-CFD1087CE9A1}" type="datetime1">
              <a:rPr lang="en-US" smtClean="0"/>
              <a:t>8/21/2020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DD941F3A-C105-4881-87D1-4B6F6FFA4EC0}" type="datetime1">
              <a:rPr lang="en-US" smtClean="0"/>
              <a:t>8/21/2020</a:t>
            </a:fld>
            <a:endParaRPr lang="en-US"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endParaRPr lang="en-US" dirty="0"/>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4" r:id="rId2"/>
    <p:sldLayoutId id="2147483660" r:id="rId3"/>
    <p:sldLayoutId id="2147483650"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Lst>
  <p:hf hdr="0" ftr="0" dt="0"/>
  <p:txStyles>
    <p:title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customXml" Target="../../customXml/item3.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0067-815C-4F77-8316-A510FC75C818}"/>
              </a:ext>
            </a:extLst>
          </p:cNvPr>
          <p:cNvSpPr>
            <a:spLocks noGrp="1"/>
          </p:cNvSpPr>
          <p:nvPr>
            <p:ph type="ctrTitle"/>
          </p:nvPr>
        </p:nvSpPr>
        <p:spPr>
          <a:xfrm>
            <a:off x="306319" y="1176245"/>
            <a:ext cx="5981868" cy="2129670"/>
          </a:xfrm>
        </p:spPr>
        <p:txBody>
          <a:bodyPr>
            <a:normAutofit/>
          </a:bodyPr>
          <a:lstStyle/>
          <a:p>
            <a:pPr algn="ctr"/>
            <a:r>
              <a:rPr lang="en-AU" dirty="0"/>
              <a:t>Memento</a:t>
            </a:r>
            <a:br>
              <a:rPr lang="en-AU" dirty="0"/>
            </a:br>
            <a:r>
              <a:rPr lang="en-AU" dirty="0"/>
              <a:t>Imago</a:t>
            </a:r>
          </a:p>
        </p:txBody>
      </p:sp>
      <p:sp>
        <p:nvSpPr>
          <p:cNvPr id="3" name="Subtitle 2">
            <a:extLst>
              <a:ext uri="{FF2B5EF4-FFF2-40B4-BE49-F238E27FC236}">
                <a16:creationId xmlns:a16="http://schemas.microsoft.com/office/drawing/2014/main" id="{EBFBEEDC-A048-4C54-8A6C-DEDB775C104D}"/>
              </a:ext>
            </a:extLst>
          </p:cNvPr>
          <p:cNvSpPr>
            <a:spLocks noGrp="1"/>
          </p:cNvSpPr>
          <p:nvPr>
            <p:ph type="subTitle" idx="1"/>
          </p:nvPr>
        </p:nvSpPr>
        <p:spPr>
          <a:xfrm>
            <a:off x="2469285" y="3712996"/>
            <a:ext cx="1593519" cy="276999"/>
          </a:xfrm>
        </p:spPr>
        <p:txBody>
          <a:bodyPr>
            <a:normAutofit/>
          </a:bodyPr>
          <a:lstStyle/>
          <a:p>
            <a:r>
              <a:rPr lang="en-AU" sz="1000" i="0" cap="all" dirty="0">
                <a:latin typeface="+mj-lt"/>
                <a:ea typeface="+mj-ea"/>
                <a:cs typeface="+mj-cs"/>
              </a:rPr>
              <a:t>Caerwyn Bartley</a:t>
            </a:r>
          </a:p>
        </p:txBody>
      </p:sp>
      <p:sp>
        <p:nvSpPr>
          <p:cNvPr id="4" name="Title 1">
            <a:extLst>
              <a:ext uri="{FF2B5EF4-FFF2-40B4-BE49-F238E27FC236}">
                <a16:creationId xmlns:a16="http://schemas.microsoft.com/office/drawing/2014/main" id="{AC2CBDDD-E0F7-49B7-BE5A-FF9964C0641A}"/>
              </a:ext>
            </a:extLst>
          </p:cNvPr>
          <p:cNvSpPr txBox="1">
            <a:spLocks/>
          </p:cNvSpPr>
          <p:nvPr/>
        </p:nvSpPr>
        <p:spPr>
          <a:xfrm>
            <a:off x="885524" y="3252676"/>
            <a:ext cx="4761042" cy="598820"/>
          </a:xfrm>
          <a:prstGeom prst="rect">
            <a:avLst/>
          </a:prstGeom>
        </p:spPr>
        <p:txBody>
          <a:bodyPr vert="horz" lIns="91440" tIns="45720" rIns="91440" bIns="45720" rtlCol="0" anchor="t">
            <a:normAutofit fontScale="92500"/>
          </a:bodyPr>
          <a:lstStyle>
            <a:lvl1pPr algn="l" defTabSz="914400" rtl="0" eaLnBrk="1" latinLnBrk="0" hangingPunct="1">
              <a:lnSpc>
                <a:spcPct val="85000"/>
              </a:lnSpc>
              <a:spcBef>
                <a:spcPct val="0"/>
              </a:spcBef>
              <a:buNone/>
              <a:defRPr sz="7700" b="0" i="1" kern="1200" cap="all" baseline="0">
                <a:solidFill>
                  <a:schemeClr val="tx2"/>
                </a:solidFill>
                <a:latin typeface="+mj-lt"/>
                <a:ea typeface="+mj-ea"/>
                <a:cs typeface="+mj-cs"/>
              </a:defRPr>
            </a:lvl1pPr>
          </a:lstStyle>
          <a:p>
            <a:r>
              <a:rPr lang="en-AU" sz="3600" i="0" dirty="0">
                <a:solidFill>
                  <a:srgbClr val="BB1515"/>
                </a:solidFill>
              </a:rPr>
              <a:t>Narrative Report</a:t>
            </a:r>
          </a:p>
        </p:txBody>
      </p:sp>
      <p:pic>
        <p:nvPicPr>
          <p:cNvPr id="17" name="Picture 16" descr="A picture containing drawing&#10;&#10;Description automatically generated">
            <a:extLst>
              <a:ext uri="{FF2B5EF4-FFF2-40B4-BE49-F238E27FC236}">
                <a16:creationId xmlns:a16="http://schemas.microsoft.com/office/drawing/2014/main" id="{E6B01671-6C87-4E3E-AEDD-E9CEB30D1093}"/>
              </a:ext>
            </a:extLst>
          </p:cNvPr>
          <p:cNvPicPr>
            <a:picLocks noChangeAspect="1"/>
          </p:cNvPicPr>
          <p:nvPr>
            <p:custDataLst>
              <p:custData r:id="rId1"/>
            </p:custDataLst>
          </p:nvPr>
        </p:nvPicPr>
        <p:blipFill>
          <a:blip r:embed="rId3"/>
          <a:stretch>
            <a:fillRect/>
          </a:stretch>
        </p:blipFill>
        <p:spPr>
          <a:xfrm>
            <a:off x="5334453" y="242742"/>
            <a:ext cx="6098147" cy="6421942"/>
          </a:xfrm>
          <a:prstGeom prst="rect">
            <a:avLst/>
          </a:prstGeom>
        </p:spPr>
      </p:pic>
      <p:sp>
        <p:nvSpPr>
          <p:cNvPr id="19" name="Rectangle 18">
            <a:extLst>
              <a:ext uri="{FF2B5EF4-FFF2-40B4-BE49-F238E27FC236}">
                <a16:creationId xmlns:a16="http://schemas.microsoft.com/office/drawing/2014/main" id="{D24E8D51-057F-402F-8059-98C5ECB50DC6}"/>
              </a:ext>
            </a:extLst>
          </p:cNvPr>
          <p:cNvSpPr/>
          <p:nvPr/>
        </p:nvSpPr>
        <p:spPr>
          <a:xfrm>
            <a:off x="2203095" y="3028916"/>
            <a:ext cx="2125903" cy="276999"/>
          </a:xfrm>
          <a:prstGeom prst="rect">
            <a:avLst/>
          </a:prstGeom>
        </p:spPr>
        <p:txBody>
          <a:bodyPr wrap="none">
            <a:spAutoFit/>
          </a:bodyPr>
          <a:lstStyle/>
          <a:p>
            <a:r>
              <a:rPr lang="en-AU" sz="1200" i="1" cap="all" dirty="0">
                <a:solidFill>
                  <a:schemeClr val="tx2"/>
                </a:solidFill>
                <a:latin typeface="+mj-lt"/>
                <a:ea typeface="+mj-ea"/>
                <a:cs typeface="+mj-cs"/>
              </a:rPr>
              <a:t>Remember the Image</a:t>
            </a:r>
          </a:p>
        </p:txBody>
      </p:sp>
      <p:cxnSp>
        <p:nvCxnSpPr>
          <p:cNvPr id="21" name="Straight Connector 20">
            <a:extLst>
              <a:ext uri="{FF2B5EF4-FFF2-40B4-BE49-F238E27FC236}">
                <a16:creationId xmlns:a16="http://schemas.microsoft.com/office/drawing/2014/main" id="{A6953E58-10BE-45C0-8D3C-C8C88CEE9970}"/>
              </a:ext>
            </a:extLst>
          </p:cNvPr>
          <p:cNvCxnSpPr>
            <a:cxnSpLocks/>
            <a:stCxn id="19" idx="3"/>
          </p:cNvCxnSpPr>
          <p:nvPr/>
        </p:nvCxnSpPr>
        <p:spPr>
          <a:xfrm>
            <a:off x="4328998" y="3167416"/>
            <a:ext cx="37382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1FE1091-D23B-441E-9D22-D04A6BEBD0FF}"/>
              </a:ext>
            </a:extLst>
          </p:cNvPr>
          <p:cNvCxnSpPr>
            <a:cxnSpLocks/>
            <a:endCxn id="19" idx="1"/>
          </p:cNvCxnSpPr>
          <p:nvPr/>
        </p:nvCxnSpPr>
        <p:spPr>
          <a:xfrm>
            <a:off x="1834423" y="3167415"/>
            <a:ext cx="368672" cy="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092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p:txBody>
          <a:bodyPr>
            <a:normAutofit fontScale="90000"/>
          </a:bodyPr>
          <a:lstStyle/>
          <a:p>
            <a:r>
              <a:rPr lang="en-AU" dirty="0"/>
              <a:t>Iterative Design</a:t>
            </a:r>
            <a:br>
              <a:rPr lang="en-AU" dirty="0"/>
            </a:br>
            <a:r>
              <a:rPr lang="en-AU" sz="2700" dirty="0"/>
              <a:t>Feedback 2</a:t>
            </a:r>
            <a:endParaRPr lang="en-AU" dirty="0"/>
          </a:p>
        </p:txBody>
      </p:sp>
      <p:sp>
        <p:nvSpPr>
          <p:cNvPr id="3" name="Text Placeholder 2">
            <a:extLst>
              <a:ext uri="{FF2B5EF4-FFF2-40B4-BE49-F238E27FC236}">
                <a16:creationId xmlns:a16="http://schemas.microsoft.com/office/drawing/2014/main" id="{68116428-EAA3-41FC-8D5D-A9881C96F0D2}"/>
              </a:ext>
            </a:extLst>
          </p:cNvPr>
          <p:cNvSpPr>
            <a:spLocks noGrp="1"/>
          </p:cNvSpPr>
          <p:nvPr>
            <p:ph type="body" sz="quarter" idx="10"/>
          </p:nvPr>
        </p:nvSpPr>
        <p:spPr>
          <a:xfrm>
            <a:off x="160637" y="1527249"/>
            <a:ext cx="10205771" cy="3590035"/>
          </a:xfrm>
        </p:spPr>
        <p:txBody>
          <a:bodyPr>
            <a:normAutofit/>
          </a:bodyPr>
          <a:lstStyle/>
          <a:p>
            <a:pPr marL="457200" indent="-457200">
              <a:buFont typeface="Arial" panose="020B0604020202020204" pitchFamily="34" charset="0"/>
              <a:buChar char="•"/>
            </a:pPr>
            <a:r>
              <a:rPr lang="en-US" dirty="0"/>
              <a:t>People testing the game were originally confused with the series of events and how they connected together</a:t>
            </a:r>
          </a:p>
          <a:p>
            <a:pPr marL="1143000" lvl="1" indent="-457200">
              <a:buFont typeface="Arial" panose="020B0604020202020204" pitchFamily="34" charset="0"/>
              <a:buChar char="•"/>
            </a:pPr>
            <a:r>
              <a:rPr lang="en-US" sz="2000" i="1" dirty="0">
                <a:latin typeface="+mj-lt"/>
                <a:ea typeface="+mj-ea"/>
                <a:cs typeface="+mj-cs"/>
              </a:rPr>
              <a:t>To Fix this I added a timestamp to all of the photographs to assist in helping players uncover the story and the series of events.</a:t>
            </a:r>
          </a:p>
        </p:txBody>
      </p:sp>
      <p:pic>
        <p:nvPicPr>
          <p:cNvPr id="7" name="Picture 6">
            <a:extLst>
              <a:ext uri="{FF2B5EF4-FFF2-40B4-BE49-F238E27FC236}">
                <a16:creationId xmlns:a16="http://schemas.microsoft.com/office/drawing/2014/main" id="{28756385-20EB-4522-A142-371052012E2D}"/>
              </a:ext>
            </a:extLst>
          </p:cNvPr>
          <p:cNvPicPr>
            <a:picLocks noChangeAspect="1"/>
          </p:cNvPicPr>
          <p:nvPr/>
        </p:nvPicPr>
        <p:blipFill>
          <a:blip r:embed="rId2"/>
          <a:stretch>
            <a:fillRect/>
          </a:stretch>
        </p:blipFill>
        <p:spPr>
          <a:xfrm>
            <a:off x="3427506" y="3495871"/>
            <a:ext cx="5336988" cy="3242826"/>
          </a:xfrm>
          <a:prstGeom prst="rect">
            <a:avLst/>
          </a:prstGeom>
        </p:spPr>
      </p:pic>
    </p:spTree>
    <p:extLst>
      <p:ext uri="{BB962C8B-B14F-4D97-AF65-F5344CB8AC3E}">
        <p14:creationId xmlns:p14="http://schemas.microsoft.com/office/powerpoint/2010/main" val="1554845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p:txBody>
          <a:bodyPr>
            <a:normAutofit fontScale="90000"/>
          </a:bodyPr>
          <a:lstStyle/>
          <a:p>
            <a:r>
              <a:rPr lang="en-AU" dirty="0"/>
              <a:t>Iterative Design</a:t>
            </a:r>
            <a:br>
              <a:rPr lang="en-AU" dirty="0"/>
            </a:br>
            <a:r>
              <a:rPr lang="en-AU" sz="2700" dirty="0"/>
              <a:t>Feedback 3</a:t>
            </a:r>
            <a:endParaRPr lang="en-AU" dirty="0"/>
          </a:p>
        </p:txBody>
      </p:sp>
      <p:sp>
        <p:nvSpPr>
          <p:cNvPr id="3" name="Text Placeholder 2">
            <a:extLst>
              <a:ext uri="{FF2B5EF4-FFF2-40B4-BE49-F238E27FC236}">
                <a16:creationId xmlns:a16="http://schemas.microsoft.com/office/drawing/2014/main" id="{68116428-EAA3-41FC-8D5D-A9881C96F0D2}"/>
              </a:ext>
            </a:extLst>
          </p:cNvPr>
          <p:cNvSpPr>
            <a:spLocks noGrp="1"/>
          </p:cNvSpPr>
          <p:nvPr>
            <p:ph type="body" sz="quarter" idx="10"/>
          </p:nvPr>
        </p:nvSpPr>
        <p:spPr>
          <a:xfrm>
            <a:off x="160637" y="1527249"/>
            <a:ext cx="7568449" cy="3590035"/>
          </a:xfrm>
        </p:spPr>
        <p:txBody>
          <a:bodyPr>
            <a:normAutofit/>
          </a:bodyPr>
          <a:lstStyle/>
          <a:p>
            <a:pPr marL="457200" indent="-457200">
              <a:buFont typeface="Arial" panose="020B0604020202020204" pitchFamily="34" charset="0"/>
              <a:buChar char="•"/>
            </a:pPr>
            <a:r>
              <a:rPr lang="en-US" dirty="0"/>
              <a:t>People testing the game were originally confused with how to use the visualization camera.</a:t>
            </a:r>
          </a:p>
          <a:p>
            <a:pPr marL="1143000" lvl="1" indent="-457200">
              <a:buFont typeface="Arial" panose="020B0604020202020204" pitchFamily="34" charset="0"/>
              <a:buChar char="•"/>
            </a:pPr>
            <a:r>
              <a:rPr lang="en-US" sz="2000" i="1" dirty="0">
                <a:latin typeface="+mj-lt"/>
                <a:ea typeface="+mj-ea"/>
                <a:cs typeface="+mj-cs"/>
              </a:rPr>
              <a:t>To Fix this I added a piece of paper that gave some information about the story as well as a run down on how to use the camera.</a:t>
            </a:r>
          </a:p>
        </p:txBody>
      </p:sp>
      <p:pic>
        <p:nvPicPr>
          <p:cNvPr id="4" name="Picture 3">
            <a:extLst>
              <a:ext uri="{FF2B5EF4-FFF2-40B4-BE49-F238E27FC236}">
                <a16:creationId xmlns:a16="http://schemas.microsoft.com/office/drawing/2014/main" id="{97D995C2-E392-4846-9FD8-5F22BBF3362C}"/>
              </a:ext>
            </a:extLst>
          </p:cNvPr>
          <p:cNvPicPr>
            <a:picLocks noChangeAspect="1"/>
          </p:cNvPicPr>
          <p:nvPr/>
        </p:nvPicPr>
        <p:blipFill>
          <a:blip r:embed="rId2"/>
          <a:stretch>
            <a:fillRect/>
          </a:stretch>
        </p:blipFill>
        <p:spPr>
          <a:xfrm>
            <a:off x="7981213" y="1382871"/>
            <a:ext cx="3943502" cy="5091730"/>
          </a:xfrm>
          <a:prstGeom prst="rect">
            <a:avLst/>
          </a:prstGeom>
        </p:spPr>
      </p:pic>
    </p:spTree>
    <p:extLst>
      <p:ext uri="{BB962C8B-B14F-4D97-AF65-F5344CB8AC3E}">
        <p14:creationId xmlns:p14="http://schemas.microsoft.com/office/powerpoint/2010/main" val="4013751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p:txBody>
          <a:bodyPr>
            <a:normAutofit fontScale="90000"/>
          </a:bodyPr>
          <a:lstStyle/>
          <a:p>
            <a:r>
              <a:rPr lang="en-AU" dirty="0"/>
              <a:t>Self Review</a:t>
            </a:r>
          </a:p>
        </p:txBody>
      </p:sp>
      <p:sp>
        <p:nvSpPr>
          <p:cNvPr id="3" name="Text Placeholder 2">
            <a:extLst>
              <a:ext uri="{FF2B5EF4-FFF2-40B4-BE49-F238E27FC236}">
                <a16:creationId xmlns:a16="http://schemas.microsoft.com/office/drawing/2014/main" id="{68116428-EAA3-41FC-8D5D-A9881C96F0D2}"/>
              </a:ext>
            </a:extLst>
          </p:cNvPr>
          <p:cNvSpPr>
            <a:spLocks noGrp="1"/>
          </p:cNvSpPr>
          <p:nvPr>
            <p:ph type="body" sz="quarter" idx="10"/>
          </p:nvPr>
        </p:nvSpPr>
        <p:spPr>
          <a:xfrm>
            <a:off x="160637" y="1527249"/>
            <a:ext cx="10359776" cy="4632919"/>
          </a:xfrm>
        </p:spPr>
        <p:txBody>
          <a:bodyPr>
            <a:normAutofit/>
          </a:bodyPr>
          <a:lstStyle/>
          <a:p>
            <a:pPr marL="457200" indent="-457200">
              <a:buFont typeface="Arial" panose="020B0604020202020204" pitchFamily="34" charset="0"/>
              <a:buChar char="•"/>
            </a:pPr>
            <a:r>
              <a:rPr lang="en-US" sz="2000" i="1" dirty="0">
                <a:latin typeface="+mj-lt"/>
                <a:ea typeface="+mj-ea"/>
                <a:cs typeface="+mj-cs"/>
              </a:rPr>
              <a:t>I believe the narrative (after add</a:t>
            </a:r>
            <a:r>
              <a:rPr lang="en-US" sz="2000" dirty="0"/>
              <a:t>ing a few details to assist in its flow and how it was conveyed) was conveyed to the players in a way that explained it in an effective way with the use of show don’t tell.</a:t>
            </a:r>
          </a:p>
          <a:p>
            <a:pPr marL="457200" indent="-457200">
              <a:buFont typeface="Arial" panose="020B0604020202020204" pitchFamily="34" charset="0"/>
              <a:buChar char="•"/>
            </a:pPr>
            <a:endParaRPr lang="en-US" sz="2000" i="1" dirty="0">
              <a:latin typeface="+mj-lt"/>
              <a:ea typeface="+mj-ea"/>
              <a:cs typeface="+mj-cs"/>
            </a:endParaRPr>
          </a:p>
          <a:p>
            <a:pPr marL="457200" indent="-457200">
              <a:buFont typeface="Arial" panose="020B0604020202020204" pitchFamily="34" charset="0"/>
              <a:buChar char="•"/>
            </a:pPr>
            <a:r>
              <a:rPr lang="en-US" sz="2000" i="1" dirty="0">
                <a:latin typeface="+mj-lt"/>
                <a:ea typeface="+mj-ea"/>
                <a:cs typeface="+mj-cs"/>
              </a:rPr>
              <a:t>I believe the key strengths </a:t>
            </a:r>
            <a:r>
              <a:rPr lang="en-US" sz="2000" dirty="0"/>
              <a:t>are the visual story telling of the narrative with scenes being laid out in a way that doesn’t require any words to convey what happened to the family.</a:t>
            </a:r>
          </a:p>
        </p:txBody>
      </p:sp>
    </p:spTree>
    <p:extLst>
      <p:ext uri="{BB962C8B-B14F-4D97-AF65-F5344CB8AC3E}">
        <p14:creationId xmlns:p14="http://schemas.microsoft.com/office/powerpoint/2010/main" val="2612728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p:txBody>
          <a:bodyPr>
            <a:normAutofit fontScale="90000"/>
          </a:bodyPr>
          <a:lstStyle/>
          <a:p>
            <a:r>
              <a:rPr lang="en-AU" dirty="0"/>
              <a:t>Self Review</a:t>
            </a:r>
          </a:p>
        </p:txBody>
      </p:sp>
      <p:sp>
        <p:nvSpPr>
          <p:cNvPr id="3" name="Text Placeholder 2">
            <a:extLst>
              <a:ext uri="{FF2B5EF4-FFF2-40B4-BE49-F238E27FC236}">
                <a16:creationId xmlns:a16="http://schemas.microsoft.com/office/drawing/2014/main" id="{68116428-EAA3-41FC-8D5D-A9881C96F0D2}"/>
              </a:ext>
            </a:extLst>
          </p:cNvPr>
          <p:cNvSpPr>
            <a:spLocks noGrp="1"/>
          </p:cNvSpPr>
          <p:nvPr>
            <p:ph type="body" sz="quarter" idx="10"/>
          </p:nvPr>
        </p:nvSpPr>
        <p:spPr>
          <a:xfrm>
            <a:off x="160637" y="1527249"/>
            <a:ext cx="10359776" cy="4632919"/>
          </a:xfrm>
        </p:spPr>
        <p:txBody>
          <a:bodyPr>
            <a:normAutofit lnSpcReduction="10000"/>
          </a:bodyPr>
          <a:lstStyle/>
          <a:p>
            <a:pPr marL="457200" indent="-457200">
              <a:buFont typeface="Arial" panose="020B0604020202020204" pitchFamily="34" charset="0"/>
              <a:buChar char="•"/>
            </a:pPr>
            <a:r>
              <a:rPr lang="en-US" sz="2000" dirty="0"/>
              <a:t>The biggest shortcoming of the game is the lack of polish leading to several issues where players ended up having to do something more than once as they may not have been in the correct place or looking at the correct place for the visualization to active or the </a:t>
            </a:r>
            <a:r>
              <a:rPr lang="en-US" sz="2000" dirty="0" err="1"/>
              <a:t>pickupable</a:t>
            </a:r>
            <a:r>
              <a:rPr lang="en-US" sz="2000" dirty="0"/>
              <a:t> objects had issues with their colliders leading to players having to look around on the object to pick it up and sometimes even disregarding the object.</a:t>
            </a:r>
          </a:p>
          <a:p>
            <a:pPr marL="457200" indent="-457200">
              <a:buFont typeface="Arial" panose="020B0604020202020204" pitchFamily="34" charset="0"/>
              <a:buChar char="•"/>
            </a:pPr>
            <a:endParaRPr lang="en-US" sz="2000" dirty="0"/>
          </a:p>
          <a:p>
            <a:pPr marL="457200" indent="-457200">
              <a:buFont typeface="Arial" panose="020B0604020202020204" pitchFamily="34" charset="0"/>
              <a:buChar char="•"/>
            </a:pPr>
            <a:r>
              <a:rPr lang="en-US" sz="2000" dirty="0"/>
              <a:t>While the visual story telling was a key strength of the game, a change I would make to my approach moving forward would be to reprioritize how important the visuals were and add more detail to the scenes in order to convey them better than they currently are cause while a majority of play testers understood the story, some parts were misinterpreted that, while didn’t change the flow of the narrative, lead to some confusion in areas.</a:t>
            </a:r>
          </a:p>
        </p:txBody>
      </p:sp>
    </p:spTree>
    <p:extLst>
      <p:ext uri="{BB962C8B-B14F-4D97-AF65-F5344CB8AC3E}">
        <p14:creationId xmlns:p14="http://schemas.microsoft.com/office/powerpoint/2010/main" val="3499634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6C36D2F4-71BB-4B26-94DD-BC1F00A824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cxnSp>
        <p:nvCxnSpPr>
          <p:cNvPr id="12" name="Straight Connector 11">
            <a:extLst>
              <a:ext uri="{FF2B5EF4-FFF2-40B4-BE49-F238E27FC236}">
                <a16:creationId xmlns:a16="http://schemas.microsoft.com/office/drawing/2014/main" id="{6B364F89-F830-420F-9F49-95136CBDC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26BD3CCF-A033-40F8-BCD7-D6381421BF54}"/>
              </a:ext>
            </a:extLst>
          </p:cNvPr>
          <p:cNvPicPr>
            <a:picLocks noChangeAspect="1"/>
          </p:cNvPicPr>
          <p:nvPr/>
        </p:nvPicPr>
        <p:blipFill rotWithShape="1">
          <a:blip r:embed="rId2">
            <a:alphaModFix amt="40000"/>
            <a:extLst/>
          </a:blip>
          <a:srcRect t="4255"/>
          <a:stretch/>
        </p:blipFill>
        <p:spPr>
          <a:xfrm>
            <a:off x="20" y="10"/>
            <a:ext cx="12191980" cy="6857990"/>
          </a:xfrm>
          <a:prstGeom prst="rect">
            <a:avLst/>
          </a:prstGeom>
        </p:spPr>
      </p:pic>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a:xfrm>
            <a:off x="762000" y="559678"/>
            <a:ext cx="3833906" cy="4952492"/>
          </a:xfrm>
        </p:spPr>
        <p:txBody>
          <a:bodyPr vert="horz" lIns="91440" tIns="45720" rIns="91440" bIns="45720" rtlCol="0" anchor="ctr">
            <a:normAutofit/>
          </a:bodyPr>
          <a:lstStyle/>
          <a:p>
            <a:pPr algn="r"/>
            <a:r>
              <a:rPr lang="en-US" dirty="0">
                <a:solidFill>
                  <a:schemeClr val="tx1"/>
                </a:solidFill>
              </a:rPr>
              <a:t>Narrative Description</a:t>
            </a:r>
            <a:br>
              <a:rPr lang="en-US" dirty="0">
                <a:solidFill>
                  <a:schemeClr val="tx1"/>
                </a:solidFill>
              </a:rPr>
            </a:br>
            <a:r>
              <a:rPr lang="en-US" sz="3200" dirty="0">
                <a:solidFill>
                  <a:schemeClr val="tx1"/>
                </a:solidFill>
              </a:rPr>
              <a:t>Synopsis</a:t>
            </a:r>
            <a:endParaRPr lang="en-US" dirty="0">
              <a:solidFill>
                <a:schemeClr val="tx1"/>
              </a:solidFill>
            </a:endParaRPr>
          </a:p>
        </p:txBody>
      </p:sp>
      <p:sp>
        <p:nvSpPr>
          <p:cNvPr id="3" name="Text Placeholder 2">
            <a:extLst>
              <a:ext uri="{FF2B5EF4-FFF2-40B4-BE49-F238E27FC236}">
                <a16:creationId xmlns:a16="http://schemas.microsoft.com/office/drawing/2014/main" id="{68116428-EAA3-41FC-8D5D-A9881C96F0D2}"/>
              </a:ext>
            </a:extLst>
          </p:cNvPr>
          <p:cNvSpPr>
            <a:spLocks noGrp="1"/>
          </p:cNvSpPr>
          <p:nvPr>
            <p:ph type="body" sz="quarter" idx="10"/>
          </p:nvPr>
        </p:nvSpPr>
        <p:spPr>
          <a:xfrm>
            <a:off x="5181602" y="819825"/>
            <a:ext cx="6248398" cy="4952492"/>
          </a:xfrm>
        </p:spPr>
        <p:txBody>
          <a:bodyPr vert="horz" lIns="91440" tIns="45720" rIns="91440" bIns="45720" rtlCol="0" anchor="ctr">
            <a:normAutofit/>
          </a:bodyPr>
          <a:lstStyle/>
          <a:p>
            <a:pPr marL="283464" indent="-283464">
              <a:lnSpc>
                <a:spcPct val="102000"/>
              </a:lnSpc>
              <a:buFont typeface="Arial" panose="020B0604020202020204" pitchFamily="34" charset="0"/>
              <a:buChar char="•"/>
            </a:pPr>
            <a:r>
              <a:rPr lang="en-US" dirty="0">
                <a:solidFill>
                  <a:schemeClr val="tx1"/>
                </a:solidFill>
                <a:latin typeface="+mn-lt"/>
                <a:ea typeface="+mn-ea"/>
                <a:cs typeface="+mn-cs"/>
              </a:rPr>
              <a:t>A new device called the visualization camera has been developed and is now being utilized in cold murder cases. </a:t>
            </a:r>
          </a:p>
          <a:p>
            <a:pPr marL="283464" indent="-283464">
              <a:lnSpc>
                <a:spcPct val="102000"/>
              </a:lnSpc>
              <a:buFont typeface="Arial" panose="020B0604020202020204" pitchFamily="34" charset="0"/>
              <a:buChar char="•"/>
            </a:pPr>
            <a:r>
              <a:rPr lang="en-US" dirty="0">
                <a:solidFill>
                  <a:schemeClr val="tx1"/>
                </a:solidFill>
                <a:latin typeface="+mn-lt"/>
                <a:ea typeface="+mn-ea"/>
                <a:cs typeface="+mn-cs"/>
              </a:rPr>
              <a:t>The player takes the role of a new detective in the year 2035 that has been assigned to the case of uncovering the murderer in a string of several killings that took place in the winter of 2033 by using photographs left at and in the crime scenes.</a:t>
            </a:r>
          </a:p>
        </p:txBody>
      </p:sp>
      <p:cxnSp>
        <p:nvCxnSpPr>
          <p:cNvPr id="14" name="Straight Connector 13">
            <a:extLst>
              <a:ext uri="{FF2B5EF4-FFF2-40B4-BE49-F238E27FC236}">
                <a16:creationId xmlns:a16="http://schemas.microsoft.com/office/drawing/2014/main" id="{12703091-5792-4A74-A935-4B885713E5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Freeform 6">
            <a:extLst>
              <a:ext uri="{FF2B5EF4-FFF2-40B4-BE49-F238E27FC236}">
                <a16:creationId xmlns:a16="http://schemas.microsoft.com/office/drawing/2014/main" id="{33F10E2D-8FFE-4EA2-A7E5-21091F2EBE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187816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p:txBody>
          <a:bodyPr>
            <a:normAutofit fontScale="90000"/>
          </a:bodyPr>
          <a:lstStyle/>
          <a:p>
            <a:r>
              <a:rPr lang="en-AU" dirty="0"/>
              <a:t>Narrative Description</a:t>
            </a:r>
            <a:br>
              <a:rPr lang="en-AU" dirty="0"/>
            </a:br>
            <a:r>
              <a:rPr lang="en-AU" sz="2700" dirty="0"/>
              <a:t>Walking into House Beat.</a:t>
            </a:r>
            <a:endParaRPr lang="en-AU" dirty="0"/>
          </a:p>
        </p:txBody>
      </p:sp>
      <p:sp>
        <p:nvSpPr>
          <p:cNvPr id="3" name="Text Placeholder 2">
            <a:extLst>
              <a:ext uri="{FF2B5EF4-FFF2-40B4-BE49-F238E27FC236}">
                <a16:creationId xmlns:a16="http://schemas.microsoft.com/office/drawing/2014/main" id="{68116428-EAA3-41FC-8D5D-A9881C96F0D2}"/>
              </a:ext>
            </a:extLst>
          </p:cNvPr>
          <p:cNvSpPr>
            <a:spLocks noGrp="1"/>
          </p:cNvSpPr>
          <p:nvPr>
            <p:ph type="body" sz="quarter" idx="10"/>
          </p:nvPr>
        </p:nvSpPr>
        <p:spPr>
          <a:xfrm>
            <a:off x="160637" y="2301507"/>
            <a:ext cx="10205771" cy="2284355"/>
          </a:xfrm>
        </p:spPr>
        <p:txBody>
          <a:bodyPr>
            <a:normAutofit/>
          </a:bodyPr>
          <a:lstStyle/>
          <a:p>
            <a:pPr marL="457200" indent="-457200">
              <a:buFont typeface="Arial" panose="020B0604020202020204" pitchFamily="34" charset="0"/>
              <a:buChar char="•"/>
            </a:pPr>
            <a:r>
              <a:rPr lang="en-US" dirty="0"/>
              <a:t>As the player walks into the house they are met with 3 pieces of text that convey to them why they are there and how the character they are playing feels about the events that took place.</a:t>
            </a:r>
          </a:p>
        </p:txBody>
      </p:sp>
      <p:pic>
        <p:nvPicPr>
          <p:cNvPr id="4" name="Picture 3">
            <a:extLst>
              <a:ext uri="{FF2B5EF4-FFF2-40B4-BE49-F238E27FC236}">
                <a16:creationId xmlns:a16="http://schemas.microsoft.com/office/drawing/2014/main" id="{632EF27E-C635-405D-B872-D831B3A70D64}"/>
              </a:ext>
            </a:extLst>
          </p:cNvPr>
          <p:cNvPicPr>
            <a:picLocks noChangeAspect="1"/>
          </p:cNvPicPr>
          <p:nvPr/>
        </p:nvPicPr>
        <p:blipFill rotWithShape="1">
          <a:blip r:embed="rId2"/>
          <a:srcRect l="10442" t="21294" r="10442" b="21294"/>
          <a:stretch/>
        </p:blipFill>
        <p:spPr>
          <a:xfrm>
            <a:off x="452042" y="4954533"/>
            <a:ext cx="3210213" cy="800314"/>
          </a:xfrm>
          <a:prstGeom prst="rect">
            <a:avLst/>
          </a:prstGeom>
        </p:spPr>
      </p:pic>
      <p:pic>
        <p:nvPicPr>
          <p:cNvPr id="5" name="Picture 4">
            <a:extLst>
              <a:ext uri="{FF2B5EF4-FFF2-40B4-BE49-F238E27FC236}">
                <a16:creationId xmlns:a16="http://schemas.microsoft.com/office/drawing/2014/main" id="{52F5108F-4E8C-4C24-A262-95600EE9E435}"/>
              </a:ext>
            </a:extLst>
          </p:cNvPr>
          <p:cNvPicPr>
            <a:picLocks noChangeAspect="1"/>
          </p:cNvPicPr>
          <p:nvPr/>
        </p:nvPicPr>
        <p:blipFill>
          <a:blip r:embed="rId3"/>
          <a:stretch>
            <a:fillRect/>
          </a:stretch>
        </p:blipFill>
        <p:spPr>
          <a:xfrm>
            <a:off x="4034999" y="4932052"/>
            <a:ext cx="3440499" cy="774258"/>
          </a:xfrm>
          <a:prstGeom prst="rect">
            <a:avLst/>
          </a:prstGeom>
        </p:spPr>
      </p:pic>
      <p:pic>
        <p:nvPicPr>
          <p:cNvPr id="6" name="Picture 5">
            <a:extLst>
              <a:ext uri="{FF2B5EF4-FFF2-40B4-BE49-F238E27FC236}">
                <a16:creationId xmlns:a16="http://schemas.microsoft.com/office/drawing/2014/main" id="{C7213FFF-1F37-4F39-8A5D-6163F954B456}"/>
              </a:ext>
            </a:extLst>
          </p:cNvPr>
          <p:cNvPicPr>
            <a:picLocks noChangeAspect="1"/>
          </p:cNvPicPr>
          <p:nvPr/>
        </p:nvPicPr>
        <p:blipFill>
          <a:blip r:embed="rId4"/>
          <a:stretch>
            <a:fillRect/>
          </a:stretch>
        </p:blipFill>
        <p:spPr>
          <a:xfrm>
            <a:off x="7848242" y="4932052"/>
            <a:ext cx="4028742" cy="741342"/>
          </a:xfrm>
          <a:prstGeom prst="rect">
            <a:avLst/>
          </a:prstGeom>
        </p:spPr>
      </p:pic>
    </p:spTree>
    <p:extLst>
      <p:ext uri="{BB962C8B-B14F-4D97-AF65-F5344CB8AC3E}">
        <p14:creationId xmlns:p14="http://schemas.microsoft.com/office/powerpoint/2010/main" val="2596854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p:txBody>
          <a:bodyPr>
            <a:normAutofit fontScale="90000"/>
          </a:bodyPr>
          <a:lstStyle/>
          <a:p>
            <a:r>
              <a:rPr lang="en-AU" dirty="0"/>
              <a:t>Narrative Description</a:t>
            </a:r>
            <a:br>
              <a:rPr lang="en-AU" dirty="0"/>
            </a:br>
            <a:r>
              <a:rPr lang="en-AU" sz="2700" dirty="0"/>
              <a:t>Gaining Visualisation Camera Beat</a:t>
            </a:r>
            <a:endParaRPr lang="en-AU" dirty="0"/>
          </a:p>
        </p:txBody>
      </p:sp>
      <p:sp>
        <p:nvSpPr>
          <p:cNvPr id="3" name="Text Placeholder 2">
            <a:extLst>
              <a:ext uri="{FF2B5EF4-FFF2-40B4-BE49-F238E27FC236}">
                <a16:creationId xmlns:a16="http://schemas.microsoft.com/office/drawing/2014/main" id="{68116428-EAA3-41FC-8D5D-A9881C96F0D2}"/>
              </a:ext>
            </a:extLst>
          </p:cNvPr>
          <p:cNvSpPr>
            <a:spLocks noGrp="1"/>
          </p:cNvSpPr>
          <p:nvPr>
            <p:ph type="body" sz="quarter" idx="10"/>
          </p:nvPr>
        </p:nvSpPr>
        <p:spPr>
          <a:xfrm>
            <a:off x="160637" y="1749742"/>
            <a:ext cx="8049712" cy="2087497"/>
          </a:xfrm>
        </p:spPr>
        <p:txBody>
          <a:bodyPr>
            <a:normAutofit/>
          </a:bodyPr>
          <a:lstStyle/>
          <a:p>
            <a:pPr marL="457200" indent="-457200">
              <a:buFont typeface="Arial" panose="020B0604020202020204" pitchFamily="34" charset="0"/>
              <a:buChar char="•"/>
            </a:pPr>
            <a:r>
              <a:rPr lang="en-US" sz="2400" dirty="0"/>
              <a:t>All the lights turn off and a light shines on the camera</a:t>
            </a:r>
          </a:p>
          <a:p>
            <a:pPr marL="457200" indent="-457200">
              <a:buFont typeface="Arial" panose="020B0604020202020204" pitchFamily="34" charset="0"/>
              <a:buChar char="•"/>
            </a:pPr>
            <a:r>
              <a:rPr lang="en-US" sz="2400" dirty="0"/>
              <a:t>There is a note left by one of the other explaining the visualization camera and how to use it</a:t>
            </a:r>
          </a:p>
        </p:txBody>
      </p:sp>
      <p:pic>
        <p:nvPicPr>
          <p:cNvPr id="7" name="Picture 6">
            <a:extLst>
              <a:ext uri="{FF2B5EF4-FFF2-40B4-BE49-F238E27FC236}">
                <a16:creationId xmlns:a16="http://schemas.microsoft.com/office/drawing/2014/main" id="{7FF2E714-8BDA-451B-9B60-84842D6A36FC}"/>
              </a:ext>
            </a:extLst>
          </p:cNvPr>
          <p:cNvPicPr>
            <a:picLocks noChangeAspect="1"/>
          </p:cNvPicPr>
          <p:nvPr/>
        </p:nvPicPr>
        <p:blipFill>
          <a:blip r:embed="rId2"/>
          <a:stretch>
            <a:fillRect/>
          </a:stretch>
        </p:blipFill>
        <p:spPr>
          <a:xfrm>
            <a:off x="8210350" y="4505642"/>
            <a:ext cx="3299591" cy="2087496"/>
          </a:xfrm>
          <a:prstGeom prst="rect">
            <a:avLst/>
          </a:prstGeom>
        </p:spPr>
      </p:pic>
      <p:sp>
        <p:nvSpPr>
          <p:cNvPr id="8" name="Rectangle 7">
            <a:extLst>
              <a:ext uri="{FF2B5EF4-FFF2-40B4-BE49-F238E27FC236}">
                <a16:creationId xmlns:a16="http://schemas.microsoft.com/office/drawing/2014/main" id="{B245FD31-5201-4E64-BA3B-7C1D815D314B}"/>
              </a:ext>
            </a:extLst>
          </p:cNvPr>
          <p:cNvSpPr/>
          <p:nvPr/>
        </p:nvSpPr>
        <p:spPr>
          <a:xfrm>
            <a:off x="261703" y="5101840"/>
            <a:ext cx="7847582" cy="830997"/>
          </a:xfrm>
          <a:prstGeom prst="rect">
            <a:avLst/>
          </a:prstGeom>
        </p:spPr>
        <p:txBody>
          <a:bodyPr wrap="square">
            <a:spAutoFit/>
          </a:bodyPr>
          <a:lstStyle/>
          <a:p>
            <a:pPr marL="457200" indent="-457200">
              <a:buFont typeface="Arial" panose="020B0604020202020204" pitchFamily="34" charset="0"/>
              <a:buChar char="•"/>
            </a:pPr>
            <a:r>
              <a:rPr lang="en-US" sz="2400" i="1" dirty="0">
                <a:solidFill>
                  <a:schemeClr val="tx1">
                    <a:lumMod val="85000"/>
                    <a:lumOff val="15000"/>
                  </a:schemeClr>
                </a:solidFill>
                <a:latin typeface="+mj-lt"/>
                <a:ea typeface="+mj-ea"/>
                <a:cs typeface="+mj-cs"/>
              </a:rPr>
              <a:t>The visualization camera is on the kitchen table along with the player’s first photograph</a:t>
            </a:r>
          </a:p>
        </p:txBody>
      </p:sp>
      <p:pic>
        <p:nvPicPr>
          <p:cNvPr id="9" name="Picture 8">
            <a:extLst>
              <a:ext uri="{FF2B5EF4-FFF2-40B4-BE49-F238E27FC236}">
                <a16:creationId xmlns:a16="http://schemas.microsoft.com/office/drawing/2014/main" id="{EED82702-07BA-4F89-9322-40C2FBCC42DF}"/>
              </a:ext>
            </a:extLst>
          </p:cNvPr>
          <p:cNvPicPr>
            <a:picLocks noChangeAspect="1"/>
          </p:cNvPicPr>
          <p:nvPr/>
        </p:nvPicPr>
        <p:blipFill>
          <a:blip r:embed="rId3"/>
          <a:stretch>
            <a:fillRect/>
          </a:stretch>
        </p:blipFill>
        <p:spPr>
          <a:xfrm>
            <a:off x="8599546" y="1080668"/>
            <a:ext cx="2504699" cy="3233991"/>
          </a:xfrm>
          <a:prstGeom prst="rect">
            <a:avLst/>
          </a:prstGeom>
        </p:spPr>
      </p:pic>
    </p:spTree>
    <p:extLst>
      <p:ext uri="{BB962C8B-B14F-4D97-AF65-F5344CB8AC3E}">
        <p14:creationId xmlns:p14="http://schemas.microsoft.com/office/powerpoint/2010/main" val="16670680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 name="Picture 82">
            <a:extLst>
              <a:ext uri="{FF2B5EF4-FFF2-40B4-BE49-F238E27FC236}">
                <a16:creationId xmlns:a16="http://schemas.microsoft.com/office/drawing/2014/main" id="{6AF21300-DC32-4FF0-BB72-E73F0C72D721}"/>
              </a:ext>
            </a:extLst>
          </p:cNvPr>
          <p:cNvPicPr>
            <a:picLocks noChangeAspect="1"/>
          </p:cNvPicPr>
          <p:nvPr/>
        </p:nvPicPr>
        <p:blipFill>
          <a:blip r:embed="rId2"/>
          <a:stretch>
            <a:fillRect/>
          </a:stretch>
        </p:blipFill>
        <p:spPr>
          <a:xfrm>
            <a:off x="239049" y="4472587"/>
            <a:ext cx="1442678" cy="1784416"/>
          </a:xfrm>
          <a:prstGeom prst="rect">
            <a:avLst/>
          </a:prstGeom>
        </p:spPr>
      </p:pic>
      <p:sp>
        <p:nvSpPr>
          <p:cNvPr id="12" name="TextBox 11">
            <a:extLst>
              <a:ext uri="{FF2B5EF4-FFF2-40B4-BE49-F238E27FC236}">
                <a16:creationId xmlns:a16="http://schemas.microsoft.com/office/drawing/2014/main" id="{B4179706-C67A-4A4A-BC38-307821F175DA}"/>
              </a:ext>
            </a:extLst>
          </p:cNvPr>
          <p:cNvSpPr txBox="1"/>
          <p:nvPr/>
        </p:nvSpPr>
        <p:spPr>
          <a:xfrm>
            <a:off x="6278396" y="2177277"/>
            <a:ext cx="1684421" cy="308009"/>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a:bodyPr>
          <a:lstStyle/>
          <a:p>
            <a:pPr algn="ctr"/>
            <a:r>
              <a:rPr lang="en-US" sz="1200" dirty="0"/>
              <a:t>Enter Master Bedroom</a:t>
            </a:r>
            <a:endParaRPr lang="en-AU" sz="1200" dirty="0"/>
          </a:p>
        </p:txBody>
      </p:sp>
      <p:pic>
        <p:nvPicPr>
          <p:cNvPr id="25" name="Picture 24">
            <a:extLst>
              <a:ext uri="{FF2B5EF4-FFF2-40B4-BE49-F238E27FC236}">
                <a16:creationId xmlns:a16="http://schemas.microsoft.com/office/drawing/2014/main" id="{ABEBFAC2-8754-4D31-AE96-62153301B303}"/>
              </a:ext>
            </a:extLst>
          </p:cNvPr>
          <p:cNvPicPr>
            <a:picLocks noChangeAspect="1"/>
          </p:cNvPicPr>
          <p:nvPr/>
        </p:nvPicPr>
        <p:blipFill>
          <a:blip r:embed="rId3"/>
          <a:stretch>
            <a:fillRect/>
          </a:stretch>
        </p:blipFill>
        <p:spPr>
          <a:xfrm>
            <a:off x="6403210" y="2803581"/>
            <a:ext cx="1442678" cy="1786357"/>
          </a:xfrm>
          <a:prstGeom prst="rect">
            <a:avLst/>
          </a:prstGeom>
        </p:spPr>
      </p:pic>
      <p:pic>
        <p:nvPicPr>
          <p:cNvPr id="23" name="Picture 22">
            <a:extLst>
              <a:ext uri="{FF2B5EF4-FFF2-40B4-BE49-F238E27FC236}">
                <a16:creationId xmlns:a16="http://schemas.microsoft.com/office/drawing/2014/main" id="{25EF1357-B10C-4D8C-B0B2-6B65F8038D9E}"/>
              </a:ext>
            </a:extLst>
          </p:cNvPr>
          <p:cNvPicPr>
            <a:picLocks noChangeAspect="1"/>
          </p:cNvPicPr>
          <p:nvPr/>
        </p:nvPicPr>
        <p:blipFill>
          <a:blip r:embed="rId4"/>
          <a:stretch>
            <a:fillRect/>
          </a:stretch>
        </p:blipFill>
        <p:spPr>
          <a:xfrm>
            <a:off x="4403293" y="1438104"/>
            <a:ext cx="1441488" cy="1786360"/>
          </a:xfrm>
          <a:prstGeom prst="rect">
            <a:avLst/>
          </a:prstGeom>
        </p:spPr>
      </p:pic>
      <p:pic>
        <p:nvPicPr>
          <p:cNvPr id="21" name="Picture 20">
            <a:extLst>
              <a:ext uri="{FF2B5EF4-FFF2-40B4-BE49-F238E27FC236}">
                <a16:creationId xmlns:a16="http://schemas.microsoft.com/office/drawing/2014/main" id="{439F8ED2-F635-4375-9055-89141E9B58F9}"/>
              </a:ext>
            </a:extLst>
          </p:cNvPr>
          <p:cNvPicPr>
            <a:picLocks noChangeAspect="1"/>
          </p:cNvPicPr>
          <p:nvPr/>
        </p:nvPicPr>
        <p:blipFill>
          <a:blip r:embed="rId5"/>
          <a:stretch>
            <a:fillRect/>
          </a:stretch>
        </p:blipFill>
        <p:spPr>
          <a:xfrm>
            <a:off x="2316450" y="1438104"/>
            <a:ext cx="1444621" cy="1786359"/>
          </a:xfrm>
          <a:prstGeom prst="rect">
            <a:avLst/>
          </a:prstGeom>
        </p:spPr>
      </p:pic>
      <p:pic>
        <p:nvPicPr>
          <p:cNvPr id="16" name="Picture 15">
            <a:extLst>
              <a:ext uri="{FF2B5EF4-FFF2-40B4-BE49-F238E27FC236}">
                <a16:creationId xmlns:a16="http://schemas.microsoft.com/office/drawing/2014/main" id="{E6D38254-ABEB-4AEC-AF0F-9263D882BAF9}"/>
              </a:ext>
            </a:extLst>
          </p:cNvPr>
          <p:cNvPicPr>
            <a:picLocks noChangeAspect="1"/>
          </p:cNvPicPr>
          <p:nvPr/>
        </p:nvPicPr>
        <p:blipFill>
          <a:blip r:embed="rId6"/>
          <a:stretch>
            <a:fillRect/>
          </a:stretch>
        </p:blipFill>
        <p:spPr>
          <a:xfrm>
            <a:off x="239049" y="1438104"/>
            <a:ext cx="1446930" cy="1786357"/>
          </a:xfrm>
          <a:prstGeom prst="rect">
            <a:avLst/>
          </a:prstGeom>
        </p:spPr>
      </p:pic>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p:txBody>
          <a:bodyPr>
            <a:normAutofit fontScale="90000"/>
          </a:bodyPr>
          <a:lstStyle/>
          <a:p>
            <a:r>
              <a:rPr lang="en-AU" dirty="0"/>
              <a:t>Narrative Description</a:t>
            </a:r>
            <a:br>
              <a:rPr lang="en-AU" dirty="0"/>
            </a:br>
            <a:r>
              <a:rPr lang="en-AU" sz="2700" dirty="0"/>
              <a:t>Investigation Beats</a:t>
            </a:r>
            <a:endParaRPr lang="en-AU" dirty="0"/>
          </a:p>
        </p:txBody>
      </p:sp>
      <p:sp>
        <p:nvSpPr>
          <p:cNvPr id="6" name="TextBox 5">
            <a:extLst>
              <a:ext uri="{FF2B5EF4-FFF2-40B4-BE49-F238E27FC236}">
                <a16:creationId xmlns:a16="http://schemas.microsoft.com/office/drawing/2014/main" id="{C6E65F27-8234-4A4C-B118-88C4103A6234}"/>
              </a:ext>
            </a:extLst>
          </p:cNvPr>
          <p:cNvSpPr txBox="1"/>
          <p:nvPr/>
        </p:nvSpPr>
        <p:spPr>
          <a:xfrm>
            <a:off x="239049" y="2839126"/>
            <a:ext cx="1446930" cy="385335"/>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a:bodyPr>
          <a:lstStyle/>
          <a:p>
            <a:pPr algn="ctr"/>
            <a:r>
              <a:rPr lang="en-US" sz="1200" dirty="0"/>
              <a:t>Dinner Photograph</a:t>
            </a:r>
            <a:endParaRPr lang="en-AU" sz="1200" dirty="0"/>
          </a:p>
        </p:txBody>
      </p:sp>
      <p:sp>
        <p:nvSpPr>
          <p:cNvPr id="10" name="TextBox 9">
            <a:extLst>
              <a:ext uri="{FF2B5EF4-FFF2-40B4-BE49-F238E27FC236}">
                <a16:creationId xmlns:a16="http://schemas.microsoft.com/office/drawing/2014/main" id="{7009D7FC-03D2-4804-A731-290D553CB06D}"/>
              </a:ext>
            </a:extLst>
          </p:cNvPr>
          <p:cNvSpPr txBox="1"/>
          <p:nvPr/>
        </p:nvSpPr>
        <p:spPr>
          <a:xfrm>
            <a:off x="2318391" y="2839127"/>
            <a:ext cx="1440738" cy="385336"/>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fontScale="92500" lnSpcReduction="20000"/>
          </a:bodyPr>
          <a:lstStyle/>
          <a:p>
            <a:pPr algn="ctr"/>
            <a:r>
              <a:rPr lang="en-US" sz="1200" dirty="0"/>
              <a:t>Muddy Footprint Photograph</a:t>
            </a:r>
            <a:endParaRPr lang="en-AU" sz="1200" dirty="0"/>
          </a:p>
        </p:txBody>
      </p:sp>
      <p:sp>
        <p:nvSpPr>
          <p:cNvPr id="11" name="TextBox 10">
            <a:extLst>
              <a:ext uri="{FF2B5EF4-FFF2-40B4-BE49-F238E27FC236}">
                <a16:creationId xmlns:a16="http://schemas.microsoft.com/office/drawing/2014/main" id="{694C29FA-6FD7-4833-87D3-18D267DBCE5C}"/>
              </a:ext>
            </a:extLst>
          </p:cNvPr>
          <p:cNvSpPr txBox="1"/>
          <p:nvPr/>
        </p:nvSpPr>
        <p:spPr>
          <a:xfrm>
            <a:off x="4389120" y="2839126"/>
            <a:ext cx="1448604" cy="385335"/>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a:bodyPr>
          <a:lstStyle/>
          <a:p>
            <a:pPr algn="ctr"/>
            <a:r>
              <a:rPr lang="en-US" sz="1200" dirty="0"/>
              <a:t>Creepy Photograph</a:t>
            </a:r>
            <a:endParaRPr lang="en-AU" sz="1200" dirty="0"/>
          </a:p>
        </p:txBody>
      </p:sp>
      <p:sp>
        <p:nvSpPr>
          <p:cNvPr id="13" name="TextBox 12">
            <a:extLst>
              <a:ext uri="{FF2B5EF4-FFF2-40B4-BE49-F238E27FC236}">
                <a16:creationId xmlns:a16="http://schemas.microsoft.com/office/drawing/2014/main" id="{2E233BAA-EE1B-4DB7-B194-19382B1C81B4}"/>
              </a:ext>
            </a:extLst>
          </p:cNvPr>
          <p:cNvSpPr txBox="1"/>
          <p:nvPr/>
        </p:nvSpPr>
        <p:spPr>
          <a:xfrm>
            <a:off x="155595" y="3694035"/>
            <a:ext cx="1613837" cy="308009"/>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a:bodyPr>
          <a:lstStyle/>
          <a:p>
            <a:pPr algn="ctr"/>
            <a:r>
              <a:rPr lang="en-US" sz="1200" dirty="0"/>
              <a:t>Unlock Son’s Bedroom</a:t>
            </a:r>
            <a:endParaRPr lang="en-AU" sz="1200" dirty="0"/>
          </a:p>
        </p:txBody>
      </p:sp>
      <p:sp>
        <p:nvSpPr>
          <p:cNvPr id="14" name="TextBox 13">
            <a:extLst>
              <a:ext uri="{FF2B5EF4-FFF2-40B4-BE49-F238E27FC236}">
                <a16:creationId xmlns:a16="http://schemas.microsoft.com/office/drawing/2014/main" id="{68FC1467-A5AE-44E1-92D5-49DCFD6198A3}"/>
              </a:ext>
            </a:extLst>
          </p:cNvPr>
          <p:cNvSpPr txBox="1"/>
          <p:nvPr/>
        </p:nvSpPr>
        <p:spPr>
          <a:xfrm>
            <a:off x="239050" y="5868261"/>
            <a:ext cx="1442678" cy="388741"/>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fontScale="92500" lnSpcReduction="20000"/>
          </a:bodyPr>
          <a:lstStyle/>
          <a:p>
            <a:pPr algn="ctr"/>
            <a:r>
              <a:rPr lang="en-US" sz="1200" dirty="0"/>
              <a:t>Shadowy Man Photograph</a:t>
            </a:r>
            <a:endParaRPr lang="en-AU" sz="1200" dirty="0"/>
          </a:p>
        </p:txBody>
      </p:sp>
      <p:cxnSp>
        <p:nvCxnSpPr>
          <p:cNvPr id="27" name="Straight Arrow Connector 26">
            <a:extLst>
              <a:ext uri="{FF2B5EF4-FFF2-40B4-BE49-F238E27FC236}">
                <a16:creationId xmlns:a16="http://schemas.microsoft.com/office/drawing/2014/main" id="{05EBE689-477E-4063-B629-3C44CF0EB42A}"/>
              </a:ext>
            </a:extLst>
          </p:cNvPr>
          <p:cNvCxnSpPr>
            <a:cxnSpLocks/>
            <a:stCxn id="23" idx="3"/>
            <a:endCxn id="12" idx="1"/>
          </p:cNvCxnSpPr>
          <p:nvPr/>
        </p:nvCxnSpPr>
        <p:spPr>
          <a:xfrm flipV="1">
            <a:off x="5844781" y="2331282"/>
            <a:ext cx="433615" cy="2"/>
          </a:xfrm>
          <a:prstGeom prst="straightConnector1">
            <a:avLst/>
          </a:prstGeom>
          <a:ln>
            <a:solidFill>
              <a:srgbClr val="C00000"/>
            </a:solidFill>
            <a:tailEnd type="triangle"/>
          </a:ln>
        </p:spPr>
        <p:style>
          <a:lnRef idx="3">
            <a:schemeClr val="accent1"/>
          </a:lnRef>
          <a:fillRef idx="0">
            <a:schemeClr val="accent1"/>
          </a:fillRef>
          <a:effectRef idx="2">
            <a:schemeClr val="accent1"/>
          </a:effectRef>
          <a:fontRef idx="minor">
            <a:schemeClr val="tx1"/>
          </a:fontRef>
        </p:style>
      </p:cxnSp>
      <p:cxnSp>
        <p:nvCxnSpPr>
          <p:cNvPr id="43" name="Straight Arrow Connector 42">
            <a:extLst>
              <a:ext uri="{FF2B5EF4-FFF2-40B4-BE49-F238E27FC236}">
                <a16:creationId xmlns:a16="http://schemas.microsoft.com/office/drawing/2014/main" id="{08AC32AF-7BA9-4B0B-B0C1-70208CEA3C7C}"/>
              </a:ext>
            </a:extLst>
          </p:cNvPr>
          <p:cNvCxnSpPr>
            <a:cxnSpLocks/>
            <a:stCxn id="12" idx="2"/>
            <a:endCxn id="25" idx="0"/>
          </p:cNvCxnSpPr>
          <p:nvPr/>
        </p:nvCxnSpPr>
        <p:spPr>
          <a:xfrm>
            <a:off x="7120607" y="2485286"/>
            <a:ext cx="3942" cy="318295"/>
          </a:xfrm>
          <a:prstGeom prst="straightConnector1">
            <a:avLst/>
          </a:prstGeom>
          <a:ln>
            <a:solidFill>
              <a:srgbClr val="C00000"/>
            </a:solidFill>
            <a:tailEnd type="triangle"/>
          </a:ln>
        </p:spPr>
        <p:style>
          <a:lnRef idx="3">
            <a:schemeClr val="accent1"/>
          </a:lnRef>
          <a:fillRef idx="0">
            <a:schemeClr val="accent1"/>
          </a:fillRef>
          <a:effectRef idx="2">
            <a:schemeClr val="accent1"/>
          </a:effectRef>
          <a:fontRef idx="minor">
            <a:schemeClr val="tx1"/>
          </a:fontRef>
        </p:style>
      </p:cxnSp>
      <p:sp>
        <p:nvSpPr>
          <p:cNvPr id="44" name="TextBox 43">
            <a:extLst>
              <a:ext uri="{FF2B5EF4-FFF2-40B4-BE49-F238E27FC236}">
                <a16:creationId xmlns:a16="http://schemas.microsoft.com/office/drawing/2014/main" id="{1FB14535-0145-451C-9B72-A9C856D66E89}"/>
              </a:ext>
            </a:extLst>
          </p:cNvPr>
          <p:cNvSpPr txBox="1"/>
          <p:nvPr/>
        </p:nvSpPr>
        <p:spPr>
          <a:xfrm>
            <a:off x="6394257" y="4223117"/>
            <a:ext cx="1447691" cy="366821"/>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fontScale="92500" lnSpcReduction="20000"/>
          </a:bodyPr>
          <a:lstStyle/>
          <a:p>
            <a:pPr algn="ctr"/>
            <a:r>
              <a:rPr lang="en-US" sz="1200" dirty="0"/>
              <a:t>Mother Murder Photograph</a:t>
            </a:r>
            <a:endParaRPr lang="en-AU" sz="1200" dirty="0"/>
          </a:p>
        </p:txBody>
      </p:sp>
      <p:cxnSp>
        <p:nvCxnSpPr>
          <p:cNvPr id="55" name="Straight Arrow Connector 54">
            <a:extLst>
              <a:ext uri="{FF2B5EF4-FFF2-40B4-BE49-F238E27FC236}">
                <a16:creationId xmlns:a16="http://schemas.microsoft.com/office/drawing/2014/main" id="{469DD300-071C-4C91-B864-B21936549C10}"/>
              </a:ext>
            </a:extLst>
          </p:cNvPr>
          <p:cNvCxnSpPr>
            <a:stCxn id="16" idx="3"/>
            <a:endCxn id="21" idx="1"/>
          </p:cNvCxnSpPr>
          <p:nvPr/>
        </p:nvCxnSpPr>
        <p:spPr>
          <a:xfrm>
            <a:off x="1685979" y="2331283"/>
            <a:ext cx="630471" cy="1"/>
          </a:xfrm>
          <a:prstGeom prst="straightConnector1">
            <a:avLst/>
          </a:prstGeom>
          <a:ln>
            <a:solidFill>
              <a:srgbClr val="C00000"/>
            </a:solidFill>
            <a:tailEnd type="triangle"/>
          </a:ln>
        </p:spPr>
        <p:style>
          <a:lnRef idx="3">
            <a:schemeClr val="accent1"/>
          </a:lnRef>
          <a:fillRef idx="0">
            <a:schemeClr val="accent1"/>
          </a:fillRef>
          <a:effectRef idx="2">
            <a:schemeClr val="accent1"/>
          </a:effectRef>
          <a:fontRef idx="minor">
            <a:schemeClr val="tx1"/>
          </a:fontRef>
        </p:style>
      </p:cxnSp>
      <p:cxnSp>
        <p:nvCxnSpPr>
          <p:cNvPr id="57" name="Straight Arrow Connector 56">
            <a:extLst>
              <a:ext uri="{FF2B5EF4-FFF2-40B4-BE49-F238E27FC236}">
                <a16:creationId xmlns:a16="http://schemas.microsoft.com/office/drawing/2014/main" id="{24F1F2D1-B911-46C2-AE2F-3C0F307BCCD2}"/>
              </a:ext>
            </a:extLst>
          </p:cNvPr>
          <p:cNvCxnSpPr>
            <a:stCxn id="21" idx="3"/>
            <a:endCxn id="23" idx="1"/>
          </p:cNvCxnSpPr>
          <p:nvPr/>
        </p:nvCxnSpPr>
        <p:spPr>
          <a:xfrm>
            <a:off x="3761071" y="2331284"/>
            <a:ext cx="642222" cy="0"/>
          </a:xfrm>
          <a:prstGeom prst="straightConnector1">
            <a:avLst/>
          </a:prstGeom>
          <a:ln>
            <a:solidFill>
              <a:srgbClr val="C00000"/>
            </a:solidFill>
            <a:tailEnd type="triangle"/>
          </a:ln>
        </p:spPr>
        <p:style>
          <a:lnRef idx="3">
            <a:schemeClr val="accent1"/>
          </a:lnRef>
          <a:fillRef idx="0">
            <a:schemeClr val="accent1"/>
          </a:fillRef>
          <a:effectRef idx="2">
            <a:schemeClr val="accent1"/>
          </a:effectRef>
          <a:fontRef idx="minor">
            <a:schemeClr val="tx1"/>
          </a:fontRef>
        </p:style>
      </p:cxnSp>
      <p:pic>
        <p:nvPicPr>
          <p:cNvPr id="59" name="Picture 58">
            <a:extLst>
              <a:ext uri="{FF2B5EF4-FFF2-40B4-BE49-F238E27FC236}">
                <a16:creationId xmlns:a16="http://schemas.microsoft.com/office/drawing/2014/main" id="{16CC55BD-CB51-483C-A50B-22935DBC0B14}"/>
              </a:ext>
            </a:extLst>
          </p:cNvPr>
          <p:cNvPicPr>
            <a:picLocks noChangeAspect="1"/>
          </p:cNvPicPr>
          <p:nvPr/>
        </p:nvPicPr>
        <p:blipFill>
          <a:blip r:embed="rId7"/>
          <a:stretch>
            <a:fillRect/>
          </a:stretch>
        </p:blipFill>
        <p:spPr>
          <a:xfrm>
            <a:off x="8411374" y="2800856"/>
            <a:ext cx="1446561" cy="1786357"/>
          </a:xfrm>
          <a:prstGeom prst="rect">
            <a:avLst/>
          </a:prstGeom>
        </p:spPr>
      </p:pic>
      <p:sp>
        <p:nvSpPr>
          <p:cNvPr id="60" name="TextBox 59">
            <a:extLst>
              <a:ext uri="{FF2B5EF4-FFF2-40B4-BE49-F238E27FC236}">
                <a16:creationId xmlns:a16="http://schemas.microsoft.com/office/drawing/2014/main" id="{7F65506D-9C66-43B4-B8BE-F031FB4D806A}"/>
              </a:ext>
            </a:extLst>
          </p:cNvPr>
          <p:cNvSpPr txBox="1"/>
          <p:nvPr/>
        </p:nvSpPr>
        <p:spPr>
          <a:xfrm>
            <a:off x="8411374" y="4206848"/>
            <a:ext cx="1446561" cy="380365"/>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fontScale="92500" lnSpcReduction="20000"/>
          </a:bodyPr>
          <a:lstStyle/>
          <a:p>
            <a:pPr algn="ctr"/>
            <a:r>
              <a:rPr lang="en-US" sz="1200" dirty="0"/>
              <a:t>Son Murder Photograph</a:t>
            </a:r>
            <a:endParaRPr lang="en-AU" sz="1200" dirty="0"/>
          </a:p>
        </p:txBody>
      </p:sp>
      <p:pic>
        <p:nvPicPr>
          <p:cNvPr id="62" name="Picture 61">
            <a:extLst>
              <a:ext uri="{FF2B5EF4-FFF2-40B4-BE49-F238E27FC236}">
                <a16:creationId xmlns:a16="http://schemas.microsoft.com/office/drawing/2014/main" id="{A585ECC9-FA91-4CEE-B86D-8848B2A0F2DF}"/>
              </a:ext>
            </a:extLst>
          </p:cNvPr>
          <p:cNvPicPr>
            <a:picLocks noChangeAspect="1"/>
          </p:cNvPicPr>
          <p:nvPr/>
        </p:nvPicPr>
        <p:blipFill>
          <a:blip r:embed="rId8"/>
          <a:stretch>
            <a:fillRect/>
          </a:stretch>
        </p:blipFill>
        <p:spPr>
          <a:xfrm>
            <a:off x="10337127" y="2800856"/>
            <a:ext cx="1437608" cy="1777688"/>
          </a:xfrm>
          <a:prstGeom prst="rect">
            <a:avLst/>
          </a:prstGeom>
        </p:spPr>
      </p:pic>
      <p:sp>
        <p:nvSpPr>
          <p:cNvPr id="63" name="TextBox 62">
            <a:extLst>
              <a:ext uri="{FF2B5EF4-FFF2-40B4-BE49-F238E27FC236}">
                <a16:creationId xmlns:a16="http://schemas.microsoft.com/office/drawing/2014/main" id="{0AA80A56-F972-41E3-9DD0-0E522FA88733}"/>
              </a:ext>
            </a:extLst>
          </p:cNvPr>
          <p:cNvSpPr txBox="1"/>
          <p:nvPr/>
        </p:nvSpPr>
        <p:spPr>
          <a:xfrm>
            <a:off x="10337127" y="4198179"/>
            <a:ext cx="1446561" cy="380365"/>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fontScale="92500" lnSpcReduction="20000"/>
          </a:bodyPr>
          <a:lstStyle/>
          <a:p>
            <a:pPr algn="ctr"/>
            <a:r>
              <a:rPr lang="en-US" sz="1200" dirty="0"/>
              <a:t>Father Murder Photograph</a:t>
            </a:r>
            <a:endParaRPr lang="en-AU" sz="1200" dirty="0"/>
          </a:p>
        </p:txBody>
      </p:sp>
      <p:cxnSp>
        <p:nvCxnSpPr>
          <p:cNvPr id="76" name="Straight Arrow Connector 75">
            <a:extLst>
              <a:ext uri="{FF2B5EF4-FFF2-40B4-BE49-F238E27FC236}">
                <a16:creationId xmlns:a16="http://schemas.microsoft.com/office/drawing/2014/main" id="{204BEB9D-7635-4869-8DEC-059F3B426C3B}"/>
              </a:ext>
            </a:extLst>
          </p:cNvPr>
          <p:cNvCxnSpPr>
            <a:stCxn id="25" idx="3"/>
            <a:endCxn id="59" idx="1"/>
          </p:cNvCxnSpPr>
          <p:nvPr/>
        </p:nvCxnSpPr>
        <p:spPr>
          <a:xfrm flipV="1">
            <a:off x="7845888" y="3694035"/>
            <a:ext cx="565486" cy="2725"/>
          </a:xfrm>
          <a:prstGeom prst="straightConnector1">
            <a:avLst/>
          </a:prstGeom>
          <a:ln>
            <a:solidFill>
              <a:srgbClr val="C00000"/>
            </a:solidFill>
            <a:tailEnd type="triangle"/>
          </a:ln>
        </p:spPr>
        <p:style>
          <a:lnRef idx="3">
            <a:schemeClr val="accent1"/>
          </a:lnRef>
          <a:fillRef idx="0">
            <a:schemeClr val="accent1"/>
          </a:fillRef>
          <a:effectRef idx="2">
            <a:schemeClr val="accent1"/>
          </a:effectRef>
          <a:fontRef idx="minor">
            <a:schemeClr val="tx1"/>
          </a:fontRef>
        </p:style>
      </p:cxnSp>
      <p:cxnSp>
        <p:nvCxnSpPr>
          <p:cNvPr id="78" name="Straight Arrow Connector 77">
            <a:extLst>
              <a:ext uri="{FF2B5EF4-FFF2-40B4-BE49-F238E27FC236}">
                <a16:creationId xmlns:a16="http://schemas.microsoft.com/office/drawing/2014/main" id="{C6CF86C3-BD4E-49F2-A713-96F0B2A1F64A}"/>
              </a:ext>
            </a:extLst>
          </p:cNvPr>
          <p:cNvCxnSpPr>
            <a:stCxn id="59" idx="3"/>
            <a:endCxn id="62" idx="1"/>
          </p:cNvCxnSpPr>
          <p:nvPr/>
        </p:nvCxnSpPr>
        <p:spPr>
          <a:xfrm flipV="1">
            <a:off x="9857935" y="3689700"/>
            <a:ext cx="479192" cy="4335"/>
          </a:xfrm>
          <a:prstGeom prst="straightConnector1">
            <a:avLst/>
          </a:prstGeom>
          <a:ln>
            <a:solidFill>
              <a:srgbClr val="C00000"/>
            </a:solidFill>
            <a:tailEnd type="triangle"/>
          </a:ln>
        </p:spPr>
        <p:style>
          <a:lnRef idx="3">
            <a:schemeClr val="accent1"/>
          </a:lnRef>
          <a:fillRef idx="0">
            <a:schemeClr val="accent1"/>
          </a:fillRef>
          <a:effectRef idx="2">
            <a:schemeClr val="accent1"/>
          </a:effectRef>
          <a:fontRef idx="minor">
            <a:schemeClr val="tx1"/>
          </a:fontRef>
        </p:style>
      </p:cxnSp>
      <p:sp>
        <p:nvSpPr>
          <p:cNvPr id="79" name="TextBox 78">
            <a:extLst>
              <a:ext uri="{FF2B5EF4-FFF2-40B4-BE49-F238E27FC236}">
                <a16:creationId xmlns:a16="http://schemas.microsoft.com/office/drawing/2014/main" id="{23E8B721-615E-443E-BFC6-61819B6011C9}"/>
              </a:ext>
            </a:extLst>
          </p:cNvPr>
          <p:cNvSpPr txBox="1"/>
          <p:nvPr/>
        </p:nvSpPr>
        <p:spPr>
          <a:xfrm>
            <a:off x="1999550" y="5210790"/>
            <a:ext cx="2003040" cy="308009"/>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a:bodyPr>
          <a:lstStyle/>
          <a:p>
            <a:pPr algn="ctr"/>
            <a:r>
              <a:rPr lang="en-US" sz="1200" dirty="0"/>
              <a:t>Unlock Daughter’s Bedroom</a:t>
            </a:r>
            <a:endParaRPr lang="en-AU" sz="1200" dirty="0"/>
          </a:p>
        </p:txBody>
      </p:sp>
      <p:cxnSp>
        <p:nvCxnSpPr>
          <p:cNvPr id="81" name="Straight Arrow Connector 80">
            <a:extLst>
              <a:ext uri="{FF2B5EF4-FFF2-40B4-BE49-F238E27FC236}">
                <a16:creationId xmlns:a16="http://schemas.microsoft.com/office/drawing/2014/main" id="{40F6562E-8F13-42CA-BCCA-E1465F8489F0}"/>
              </a:ext>
            </a:extLst>
          </p:cNvPr>
          <p:cNvCxnSpPr>
            <a:stCxn id="6" idx="2"/>
            <a:endCxn id="13" idx="0"/>
          </p:cNvCxnSpPr>
          <p:nvPr/>
        </p:nvCxnSpPr>
        <p:spPr>
          <a:xfrm>
            <a:off x="962514" y="3224461"/>
            <a:ext cx="0" cy="469574"/>
          </a:xfrm>
          <a:prstGeom prst="straightConnector1">
            <a:avLst/>
          </a:prstGeom>
          <a:ln>
            <a:solidFill>
              <a:srgbClr val="C00000"/>
            </a:solidFill>
            <a:tailEnd type="triangle"/>
          </a:ln>
        </p:spPr>
        <p:style>
          <a:lnRef idx="3">
            <a:schemeClr val="accent1"/>
          </a:lnRef>
          <a:fillRef idx="0">
            <a:schemeClr val="accent1"/>
          </a:fillRef>
          <a:effectRef idx="2">
            <a:schemeClr val="accent1"/>
          </a:effectRef>
          <a:fontRef idx="minor">
            <a:schemeClr val="tx1"/>
          </a:fontRef>
        </p:style>
      </p:cxnSp>
      <p:cxnSp>
        <p:nvCxnSpPr>
          <p:cNvPr id="85" name="Straight Arrow Connector 84">
            <a:extLst>
              <a:ext uri="{FF2B5EF4-FFF2-40B4-BE49-F238E27FC236}">
                <a16:creationId xmlns:a16="http://schemas.microsoft.com/office/drawing/2014/main" id="{6699B1C0-82B5-4FC5-BFA9-C678D990C771}"/>
              </a:ext>
            </a:extLst>
          </p:cNvPr>
          <p:cNvCxnSpPr>
            <a:stCxn id="83" idx="3"/>
            <a:endCxn id="79" idx="1"/>
          </p:cNvCxnSpPr>
          <p:nvPr/>
        </p:nvCxnSpPr>
        <p:spPr>
          <a:xfrm>
            <a:off x="1681727" y="5364795"/>
            <a:ext cx="317823" cy="0"/>
          </a:xfrm>
          <a:prstGeom prst="straightConnector1">
            <a:avLst/>
          </a:prstGeom>
          <a:ln>
            <a:solidFill>
              <a:srgbClr val="C00000"/>
            </a:solidFill>
            <a:tailEnd type="triangle"/>
          </a:ln>
        </p:spPr>
        <p:style>
          <a:lnRef idx="3">
            <a:schemeClr val="accent1"/>
          </a:lnRef>
          <a:fillRef idx="0">
            <a:schemeClr val="accent1"/>
          </a:fillRef>
          <a:effectRef idx="2">
            <a:schemeClr val="accent1"/>
          </a:effectRef>
          <a:fontRef idx="minor">
            <a:schemeClr val="tx1"/>
          </a:fontRef>
        </p:style>
      </p:cxnSp>
      <p:cxnSp>
        <p:nvCxnSpPr>
          <p:cNvPr id="87" name="Straight Arrow Connector 86">
            <a:extLst>
              <a:ext uri="{FF2B5EF4-FFF2-40B4-BE49-F238E27FC236}">
                <a16:creationId xmlns:a16="http://schemas.microsoft.com/office/drawing/2014/main" id="{8E353872-536B-4BA6-AB59-6BD971F035A2}"/>
              </a:ext>
            </a:extLst>
          </p:cNvPr>
          <p:cNvCxnSpPr>
            <a:stCxn id="13" idx="2"/>
            <a:endCxn id="83" idx="0"/>
          </p:cNvCxnSpPr>
          <p:nvPr/>
        </p:nvCxnSpPr>
        <p:spPr>
          <a:xfrm flipH="1">
            <a:off x="960388" y="4002044"/>
            <a:ext cx="2126" cy="470543"/>
          </a:xfrm>
          <a:prstGeom prst="straightConnector1">
            <a:avLst/>
          </a:prstGeom>
          <a:ln>
            <a:solidFill>
              <a:srgbClr val="C00000"/>
            </a:solidFill>
            <a:tailEnd type="triangle"/>
          </a:ln>
        </p:spPr>
        <p:style>
          <a:lnRef idx="3">
            <a:schemeClr val="accent1"/>
          </a:lnRef>
          <a:fillRef idx="0">
            <a:schemeClr val="accent1"/>
          </a:fillRef>
          <a:effectRef idx="2">
            <a:schemeClr val="accent1"/>
          </a:effectRef>
          <a:fontRef idx="minor">
            <a:schemeClr val="tx1"/>
          </a:fontRef>
        </p:style>
      </p:cxnSp>
      <p:pic>
        <p:nvPicPr>
          <p:cNvPr id="89" name="Picture 88">
            <a:extLst>
              <a:ext uri="{FF2B5EF4-FFF2-40B4-BE49-F238E27FC236}">
                <a16:creationId xmlns:a16="http://schemas.microsoft.com/office/drawing/2014/main" id="{AAF5910C-8B6B-433C-AD0A-83279D9F25DC}"/>
              </a:ext>
            </a:extLst>
          </p:cNvPr>
          <p:cNvPicPr>
            <a:picLocks noChangeAspect="1"/>
          </p:cNvPicPr>
          <p:nvPr/>
        </p:nvPicPr>
        <p:blipFill>
          <a:blip r:embed="rId9"/>
          <a:stretch>
            <a:fillRect/>
          </a:stretch>
        </p:blipFill>
        <p:spPr>
          <a:xfrm>
            <a:off x="4403293" y="4472587"/>
            <a:ext cx="1443421" cy="1784417"/>
          </a:xfrm>
          <a:prstGeom prst="rect">
            <a:avLst/>
          </a:prstGeom>
        </p:spPr>
      </p:pic>
      <p:sp>
        <p:nvSpPr>
          <p:cNvPr id="90" name="TextBox 89">
            <a:extLst>
              <a:ext uri="{FF2B5EF4-FFF2-40B4-BE49-F238E27FC236}">
                <a16:creationId xmlns:a16="http://schemas.microsoft.com/office/drawing/2014/main" id="{3EE5F7CE-B77B-4260-8010-E955EE7A1A9B}"/>
              </a:ext>
            </a:extLst>
          </p:cNvPr>
          <p:cNvSpPr txBox="1"/>
          <p:nvPr/>
        </p:nvSpPr>
        <p:spPr>
          <a:xfrm>
            <a:off x="4403292" y="5868261"/>
            <a:ext cx="1447691" cy="388741"/>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fontScale="92500" lnSpcReduction="20000"/>
          </a:bodyPr>
          <a:lstStyle/>
          <a:p>
            <a:pPr algn="ctr"/>
            <a:r>
              <a:rPr lang="en-US" sz="1200" dirty="0"/>
              <a:t>Daughter Murder Photograph</a:t>
            </a:r>
            <a:endParaRPr lang="en-AU" sz="1200" dirty="0"/>
          </a:p>
        </p:txBody>
      </p:sp>
      <p:sp>
        <p:nvSpPr>
          <p:cNvPr id="91" name="TextBox 90">
            <a:extLst>
              <a:ext uri="{FF2B5EF4-FFF2-40B4-BE49-F238E27FC236}">
                <a16:creationId xmlns:a16="http://schemas.microsoft.com/office/drawing/2014/main" id="{B3124C08-6968-45BE-8C9B-BD9B2FD4AEA5}"/>
              </a:ext>
            </a:extLst>
          </p:cNvPr>
          <p:cNvSpPr txBox="1"/>
          <p:nvPr/>
        </p:nvSpPr>
        <p:spPr>
          <a:xfrm>
            <a:off x="6278396" y="5210789"/>
            <a:ext cx="1070606" cy="308009"/>
          </a:xfrm>
          <a:prstGeom prst="rect">
            <a:avLst/>
          </a:prstGeom>
          <a:solidFill>
            <a:schemeClr val="tx2">
              <a:lumMod val="25000"/>
            </a:schemeClr>
          </a:solidFill>
          <a:ln>
            <a:solidFill>
              <a:schemeClr val="tx2">
                <a:lumMod val="10000"/>
              </a:schemeClr>
            </a:solidFill>
          </a:ln>
        </p:spPr>
        <p:txBody>
          <a:bodyPr vert="horz" wrap="square" lIns="91440" tIns="45720" rIns="91440" bIns="45720" rtlCol="0" anchor="ctr">
            <a:normAutofit/>
          </a:bodyPr>
          <a:lstStyle/>
          <a:p>
            <a:pPr algn="ctr"/>
            <a:r>
              <a:rPr lang="en-US" sz="1200" dirty="0"/>
              <a:t>Leave House</a:t>
            </a:r>
            <a:endParaRPr lang="en-AU" sz="1200" dirty="0"/>
          </a:p>
        </p:txBody>
      </p:sp>
      <p:cxnSp>
        <p:nvCxnSpPr>
          <p:cNvPr id="93" name="Straight Arrow Connector 92">
            <a:extLst>
              <a:ext uri="{FF2B5EF4-FFF2-40B4-BE49-F238E27FC236}">
                <a16:creationId xmlns:a16="http://schemas.microsoft.com/office/drawing/2014/main" id="{8AFDD4C2-DFFA-490F-9952-6E43CE662D94}"/>
              </a:ext>
            </a:extLst>
          </p:cNvPr>
          <p:cNvCxnSpPr>
            <a:stCxn id="79" idx="3"/>
            <a:endCxn id="89" idx="1"/>
          </p:cNvCxnSpPr>
          <p:nvPr/>
        </p:nvCxnSpPr>
        <p:spPr>
          <a:xfrm>
            <a:off x="4002590" y="5364795"/>
            <a:ext cx="400703" cy="1"/>
          </a:xfrm>
          <a:prstGeom prst="straightConnector1">
            <a:avLst/>
          </a:prstGeom>
          <a:ln>
            <a:solidFill>
              <a:srgbClr val="C00000"/>
            </a:solidFill>
            <a:tailEnd type="triangle"/>
          </a:ln>
        </p:spPr>
        <p:style>
          <a:lnRef idx="3">
            <a:schemeClr val="accent1"/>
          </a:lnRef>
          <a:fillRef idx="0">
            <a:schemeClr val="accent1"/>
          </a:fillRef>
          <a:effectRef idx="2">
            <a:schemeClr val="accent1"/>
          </a:effectRef>
          <a:fontRef idx="minor">
            <a:schemeClr val="tx1"/>
          </a:fontRef>
        </p:style>
      </p:cxnSp>
      <p:cxnSp>
        <p:nvCxnSpPr>
          <p:cNvPr id="95" name="Straight Arrow Connector 94">
            <a:extLst>
              <a:ext uri="{FF2B5EF4-FFF2-40B4-BE49-F238E27FC236}">
                <a16:creationId xmlns:a16="http://schemas.microsoft.com/office/drawing/2014/main" id="{2CB12FB3-6045-4020-9B14-8125A9B63EDA}"/>
              </a:ext>
            </a:extLst>
          </p:cNvPr>
          <p:cNvCxnSpPr>
            <a:stCxn id="89" idx="3"/>
            <a:endCxn id="91" idx="1"/>
          </p:cNvCxnSpPr>
          <p:nvPr/>
        </p:nvCxnSpPr>
        <p:spPr>
          <a:xfrm flipV="1">
            <a:off x="5846714" y="5364794"/>
            <a:ext cx="431682" cy="2"/>
          </a:xfrm>
          <a:prstGeom prst="straightConnector1">
            <a:avLst/>
          </a:prstGeom>
          <a:ln>
            <a:solidFill>
              <a:srgbClr val="C00000"/>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3781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p:txBody>
          <a:bodyPr>
            <a:normAutofit fontScale="90000"/>
          </a:bodyPr>
          <a:lstStyle/>
          <a:p>
            <a:r>
              <a:rPr lang="en-AU" dirty="0"/>
              <a:t>Iterative Design</a:t>
            </a:r>
            <a:br>
              <a:rPr lang="en-AU" dirty="0"/>
            </a:br>
            <a:r>
              <a:rPr lang="en-AU" sz="2700" dirty="0"/>
              <a:t>Iteration 1</a:t>
            </a:r>
            <a:endParaRPr lang="en-AU" dirty="0"/>
          </a:p>
        </p:txBody>
      </p:sp>
      <p:sp>
        <p:nvSpPr>
          <p:cNvPr id="3" name="Text Placeholder 2">
            <a:extLst>
              <a:ext uri="{FF2B5EF4-FFF2-40B4-BE49-F238E27FC236}">
                <a16:creationId xmlns:a16="http://schemas.microsoft.com/office/drawing/2014/main" id="{68116428-EAA3-41FC-8D5D-A9881C96F0D2}"/>
              </a:ext>
            </a:extLst>
          </p:cNvPr>
          <p:cNvSpPr>
            <a:spLocks noGrp="1"/>
          </p:cNvSpPr>
          <p:nvPr>
            <p:ph type="body" sz="quarter" idx="10"/>
          </p:nvPr>
        </p:nvSpPr>
        <p:spPr>
          <a:xfrm>
            <a:off x="160637" y="1527249"/>
            <a:ext cx="10205771" cy="3590035"/>
          </a:xfrm>
        </p:spPr>
        <p:txBody>
          <a:bodyPr>
            <a:normAutofit/>
          </a:bodyPr>
          <a:lstStyle/>
          <a:p>
            <a:pPr marL="457200" indent="-457200">
              <a:buFont typeface="Arial" panose="020B0604020202020204" pitchFamily="34" charset="0"/>
              <a:buChar char="•"/>
            </a:pPr>
            <a:r>
              <a:rPr lang="en-US" dirty="0"/>
              <a:t>I noticed that players in testing were constantly missing some of the photographs and important objects to progress with the story</a:t>
            </a:r>
          </a:p>
          <a:p>
            <a:pPr marL="1143000" lvl="1" indent="-457200">
              <a:buFont typeface="Arial" panose="020B0604020202020204" pitchFamily="34" charset="0"/>
              <a:buChar char="•"/>
            </a:pPr>
            <a:r>
              <a:rPr lang="en-US" sz="2000" i="1" dirty="0">
                <a:latin typeface="+mj-lt"/>
                <a:ea typeface="+mj-ea"/>
                <a:cs typeface="+mj-cs"/>
              </a:rPr>
              <a:t>To fix this I added a blue hue surrounding the </a:t>
            </a:r>
            <a:r>
              <a:rPr lang="en-US" sz="2000" i="1" dirty="0" err="1">
                <a:latin typeface="+mj-lt"/>
                <a:ea typeface="+mj-ea"/>
                <a:cs typeface="+mj-cs"/>
              </a:rPr>
              <a:t>pickupable</a:t>
            </a:r>
            <a:r>
              <a:rPr lang="en-US" sz="2000" i="1" dirty="0">
                <a:latin typeface="+mj-lt"/>
                <a:ea typeface="+mj-ea"/>
                <a:cs typeface="+mj-cs"/>
              </a:rPr>
              <a:t> objects in the photographs</a:t>
            </a:r>
          </a:p>
        </p:txBody>
      </p:sp>
      <p:pic>
        <p:nvPicPr>
          <p:cNvPr id="7" name="Picture 6">
            <a:extLst>
              <a:ext uri="{FF2B5EF4-FFF2-40B4-BE49-F238E27FC236}">
                <a16:creationId xmlns:a16="http://schemas.microsoft.com/office/drawing/2014/main" id="{03379C3B-509B-42B0-8526-4D1552A5FFC4}"/>
              </a:ext>
            </a:extLst>
          </p:cNvPr>
          <p:cNvPicPr>
            <a:picLocks noChangeAspect="1"/>
          </p:cNvPicPr>
          <p:nvPr/>
        </p:nvPicPr>
        <p:blipFill>
          <a:blip r:embed="rId2"/>
          <a:stretch>
            <a:fillRect/>
          </a:stretch>
        </p:blipFill>
        <p:spPr>
          <a:xfrm>
            <a:off x="1224851" y="4057082"/>
            <a:ext cx="2535566" cy="2558828"/>
          </a:xfrm>
          <a:prstGeom prst="rect">
            <a:avLst/>
          </a:prstGeom>
        </p:spPr>
      </p:pic>
      <p:pic>
        <p:nvPicPr>
          <p:cNvPr id="8" name="Picture 7">
            <a:extLst>
              <a:ext uri="{FF2B5EF4-FFF2-40B4-BE49-F238E27FC236}">
                <a16:creationId xmlns:a16="http://schemas.microsoft.com/office/drawing/2014/main" id="{784A1898-D620-481C-8C7E-10D0A922D9D0}"/>
              </a:ext>
            </a:extLst>
          </p:cNvPr>
          <p:cNvPicPr>
            <a:picLocks noChangeAspect="1"/>
          </p:cNvPicPr>
          <p:nvPr/>
        </p:nvPicPr>
        <p:blipFill>
          <a:blip r:embed="rId3"/>
          <a:stretch>
            <a:fillRect/>
          </a:stretch>
        </p:blipFill>
        <p:spPr>
          <a:xfrm>
            <a:off x="4690776" y="4051337"/>
            <a:ext cx="2535495" cy="2558828"/>
          </a:xfrm>
          <a:prstGeom prst="rect">
            <a:avLst/>
          </a:prstGeom>
        </p:spPr>
      </p:pic>
      <p:pic>
        <p:nvPicPr>
          <p:cNvPr id="9" name="Picture 8">
            <a:extLst>
              <a:ext uri="{FF2B5EF4-FFF2-40B4-BE49-F238E27FC236}">
                <a16:creationId xmlns:a16="http://schemas.microsoft.com/office/drawing/2014/main" id="{2BF1C77D-D08F-4F9E-9554-0A532CF8F9E4}"/>
              </a:ext>
            </a:extLst>
          </p:cNvPr>
          <p:cNvPicPr>
            <a:picLocks noChangeAspect="1"/>
          </p:cNvPicPr>
          <p:nvPr/>
        </p:nvPicPr>
        <p:blipFill>
          <a:blip r:embed="rId4"/>
          <a:stretch>
            <a:fillRect/>
          </a:stretch>
        </p:blipFill>
        <p:spPr>
          <a:xfrm>
            <a:off x="8156631" y="4051337"/>
            <a:ext cx="2535495" cy="2566228"/>
          </a:xfrm>
          <a:prstGeom prst="rect">
            <a:avLst/>
          </a:prstGeom>
        </p:spPr>
      </p:pic>
    </p:spTree>
    <p:extLst>
      <p:ext uri="{BB962C8B-B14F-4D97-AF65-F5344CB8AC3E}">
        <p14:creationId xmlns:p14="http://schemas.microsoft.com/office/powerpoint/2010/main" val="2737168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p:txBody>
          <a:bodyPr>
            <a:normAutofit fontScale="90000"/>
          </a:bodyPr>
          <a:lstStyle/>
          <a:p>
            <a:r>
              <a:rPr lang="en-AU" dirty="0"/>
              <a:t>Iterative Design</a:t>
            </a:r>
            <a:br>
              <a:rPr lang="en-AU" dirty="0"/>
            </a:br>
            <a:r>
              <a:rPr lang="en-AU" sz="2700" dirty="0"/>
              <a:t>Iteration 2</a:t>
            </a:r>
            <a:endParaRPr lang="en-AU" dirty="0"/>
          </a:p>
        </p:txBody>
      </p:sp>
      <p:sp>
        <p:nvSpPr>
          <p:cNvPr id="3" name="Text Placeholder 2">
            <a:extLst>
              <a:ext uri="{FF2B5EF4-FFF2-40B4-BE49-F238E27FC236}">
                <a16:creationId xmlns:a16="http://schemas.microsoft.com/office/drawing/2014/main" id="{68116428-EAA3-41FC-8D5D-A9881C96F0D2}"/>
              </a:ext>
            </a:extLst>
          </p:cNvPr>
          <p:cNvSpPr>
            <a:spLocks noGrp="1"/>
          </p:cNvSpPr>
          <p:nvPr>
            <p:ph type="body" sz="quarter" idx="10"/>
          </p:nvPr>
        </p:nvSpPr>
        <p:spPr>
          <a:xfrm>
            <a:off x="160637" y="1527249"/>
            <a:ext cx="10205771" cy="3590035"/>
          </a:xfrm>
        </p:spPr>
        <p:txBody>
          <a:bodyPr>
            <a:normAutofit/>
          </a:bodyPr>
          <a:lstStyle/>
          <a:p>
            <a:pPr marL="457200" indent="-457200">
              <a:buFont typeface="Arial" panose="020B0604020202020204" pitchFamily="34" charset="0"/>
              <a:buChar char="•"/>
            </a:pPr>
            <a:r>
              <a:rPr lang="en-US" dirty="0"/>
              <a:t>I noticed that players in testing were having a hard time trying to see one of the photographs which was causing issues about trying to figure out where it is in the house</a:t>
            </a:r>
          </a:p>
          <a:p>
            <a:pPr marL="1143000" lvl="1" indent="-457200">
              <a:buFont typeface="Arial" panose="020B0604020202020204" pitchFamily="34" charset="0"/>
              <a:buChar char="•"/>
            </a:pPr>
            <a:r>
              <a:rPr lang="en-US" sz="2000" i="1" dirty="0">
                <a:latin typeface="+mj-lt"/>
                <a:ea typeface="+mj-ea"/>
                <a:cs typeface="+mj-cs"/>
              </a:rPr>
              <a:t>To fix this I increased the brightness of the image as well as added some small </a:t>
            </a:r>
            <a:r>
              <a:rPr lang="en-US" sz="2000" i="1" dirty="0" err="1">
                <a:latin typeface="+mj-lt"/>
                <a:ea typeface="+mj-ea"/>
                <a:cs typeface="+mj-cs"/>
              </a:rPr>
              <a:t>colour</a:t>
            </a:r>
            <a:r>
              <a:rPr lang="en-US" sz="2000" i="1" dirty="0">
                <a:latin typeface="+mj-lt"/>
                <a:ea typeface="+mj-ea"/>
                <a:cs typeface="+mj-cs"/>
              </a:rPr>
              <a:t> correction which led to players figuring out where they were meant to go faster and without struggle.</a:t>
            </a:r>
          </a:p>
        </p:txBody>
      </p:sp>
      <p:pic>
        <p:nvPicPr>
          <p:cNvPr id="4" name="Picture 3">
            <a:extLst>
              <a:ext uri="{FF2B5EF4-FFF2-40B4-BE49-F238E27FC236}">
                <a16:creationId xmlns:a16="http://schemas.microsoft.com/office/drawing/2014/main" id="{E4119963-4FFA-478D-8D71-B5BB89C61AFD}"/>
              </a:ext>
            </a:extLst>
          </p:cNvPr>
          <p:cNvPicPr>
            <a:picLocks noChangeAspect="1"/>
          </p:cNvPicPr>
          <p:nvPr/>
        </p:nvPicPr>
        <p:blipFill>
          <a:blip r:embed="rId2"/>
          <a:stretch>
            <a:fillRect/>
          </a:stretch>
        </p:blipFill>
        <p:spPr>
          <a:xfrm>
            <a:off x="6564430" y="4262629"/>
            <a:ext cx="2285485" cy="2309762"/>
          </a:xfrm>
          <a:prstGeom prst="rect">
            <a:avLst/>
          </a:prstGeom>
        </p:spPr>
      </p:pic>
      <p:pic>
        <p:nvPicPr>
          <p:cNvPr id="5" name="Picture 4">
            <a:extLst>
              <a:ext uri="{FF2B5EF4-FFF2-40B4-BE49-F238E27FC236}">
                <a16:creationId xmlns:a16="http://schemas.microsoft.com/office/drawing/2014/main" id="{09A65EBF-1695-453B-9EFB-14CC8437AA32}"/>
              </a:ext>
            </a:extLst>
          </p:cNvPr>
          <p:cNvPicPr>
            <a:picLocks noChangeAspect="1"/>
          </p:cNvPicPr>
          <p:nvPr/>
        </p:nvPicPr>
        <p:blipFill>
          <a:blip r:embed="rId3"/>
          <a:stretch>
            <a:fillRect/>
          </a:stretch>
        </p:blipFill>
        <p:spPr>
          <a:xfrm>
            <a:off x="2412496" y="4263644"/>
            <a:ext cx="2285484" cy="2308747"/>
          </a:xfrm>
          <a:prstGeom prst="rect">
            <a:avLst/>
          </a:prstGeom>
        </p:spPr>
      </p:pic>
      <p:sp>
        <p:nvSpPr>
          <p:cNvPr id="6" name="Arrow: Right 5">
            <a:extLst>
              <a:ext uri="{FF2B5EF4-FFF2-40B4-BE49-F238E27FC236}">
                <a16:creationId xmlns:a16="http://schemas.microsoft.com/office/drawing/2014/main" id="{B77CB882-6301-4768-AA92-3D5DD4E82C97}"/>
              </a:ext>
            </a:extLst>
          </p:cNvPr>
          <p:cNvSpPr/>
          <p:nvPr/>
        </p:nvSpPr>
        <p:spPr>
          <a:xfrm>
            <a:off x="4932862" y="5216894"/>
            <a:ext cx="1341912" cy="227714"/>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522363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p:txBody>
          <a:bodyPr>
            <a:normAutofit fontScale="90000"/>
          </a:bodyPr>
          <a:lstStyle/>
          <a:p>
            <a:r>
              <a:rPr lang="en-AU" dirty="0"/>
              <a:t>Iterative Design</a:t>
            </a:r>
            <a:br>
              <a:rPr lang="en-AU" dirty="0"/>
            </a:br>
            <a:r>
              <a:rPr lang="en-AU" sz="2700" dirty="0"/>
              <a:t>Iteration 3</a:t>
            </a:r>
            <a:endParaRPr lang="en-AU" dirty="0"/>
          </a:p>
        </p:txBody>
      </p:sp>
      <p:sp>
        <p:nvSpPr>
          <p:cNvPr id="3" name="Text Placeholder 2">
            <a:extLst>
              <a:ext uri="{FF2B5EF4-FFF2-40B4-BE49-F238E27FC236}">
                <a16:creationId xmlns:a16="http://schemas.microsoft.com/office/drawing/2014/main" id="{68116428-EAA3-41FC-8D5D-A9881C96F0D2}"/>
              </a:ext>
            </a:extLst>
          </p:cNvPr>
          <p:cNvSpPr>
            <a:spLocks noGrp="1"/>
          </p:cNvSpPr>
          <p:nvPr>
            <p:ph type="body" sz="quarter" idx="10"/>
          </p:nvPr>
        </p:nvSpPr>
        <p:spPr>
          <a:xfrm>
            <a:off x="160637" y="1527249"/>
            <a:ext cx="10598407" cy="3590035"/>
          </a:xfrm>
        </p:spPr>
        <p:txBody>
          <a:bodyPr>
            <a:normAutofit/>
          </a:bodyPr>
          <a:lstStyle/>
          <a:p>
            <a:pPr marL="457200" indent="-457200">
              <a:buFont typeface="Arial" panose="020B0604020202020204" pitchFamily="34" charset="0"/>
              <a:buChar char="•"/>
            </a:pPr>
            <a:r>
              <a:rPr lang="en-US" dirty="0"/>
              <a:t>I noticed that players in testing were having issues lining up some of the images in order to activate the visualization.</a:t>
            </a:r>
          </a:p>
          <a:p>
            <a:pPr marL="1143000" lvl="1" indent="-457200">
              <a:buFont typeface="Arial" panose="020B0604020202020204" pitchFamily="34" charset="0"/>
              <a:buChar char="•"/>
            </a:pPr>
            <a:r>
              <a:rPr lang="en-US" sz="2000" i="1" dirty="0">
                <a:latin typeface="+mj-lt"/>
                <a:ea typeface="+mj-ea"/>
                <a:cs typeface="+mj-cs"/>
              </a:rPr>
              <a:t>To fix this I increased the size of the trigger box as well as the range in which the player can look to activate the image which showed an instant improvement in future testing with how fast players were able to active them.</a:t>
            </a:r>
          </a:p>
        </p:txBody>
      </p:sp>
      <p:pic>
        <p:nvPicPr>
          <p:cNvPr id="7" name="Picture 6">
            <a:extLst>
              <a:ext uri="{FF2B5EF4-FFF2-40B4-BE49-F238E27FC236}">
                <a16:creationId xmlns:a16="http://schemas.microsoft.com/office/drawing/2014/main" id="{A5E5B65A-D3BA-4805-92F4-493581D8B67D}"/>
              </a:ext>
            </a:extLst>
          </p:cNvPr>
          <p:cNvPicPr>
            <a:picLocks noChangeAspect="1"/>
          </p:cNvPicPr>
          <p:nvPr/>
        </p:nvPicPr>
        <p:blipFill>
          <a:blip r:embed="rId2"/>
          <a:stretch>
            <a:fillRect/>
          </a:stretch>
        </p:blipFill>
        <p:spPr>
          <a:xfrm>
            <a:off x="1139108" y="4260753"/>
            <a:ext cx="2649007" cy="2139996"/>
          </a:xfrm>
          <a:prstGeom prst="rect">
            <a:avLst/>
          </a:prstGeom>
        </p:spPr>
      </p:pic>
      <p:pic>
        <p:nvPicPr>
          <p:cNvPr id="8" name="Picture 7">
            <a:extLst>
              <a:ext uri="{FF2B5EF4-FFF2-40B4-BE49-F238E27FC236}">
                <a16:creationId xmlns:a16="http://schemas.microsoft.com/office/drawing/2014/main" id="{926F084D-DBA2-4306-82A5-8921A2AB063F}"/>
              </a:ext>
            </a:extLst>
          </p:cNvPr>
          <p:cNvPicPr>
            <a:picLocks noChangeAspect="1"/>
          </p:cNvPicPr>
          <p:nvPr/>
        </p:nvPicPr>
        <p:blipFill>
          <a:blip r:embed="rId3"/>
          <a:stretch>
            <a:fillRect/>
          </a:stretch>
        </p:blipFill>
        <p:spPr>
          <a:xfrm>
            <a:off x="4132614" y="4260753"/>
            <a:ext cx="3103812" cy="2139996"/>
          </a:xfrm>
          <a:prstGeom prst="rect">
            <a:avLst/>
          </a:prstGeom>
        </p:spPr>
      </p:pic>
      <p:pic>
        <p:nvPicPr>
          <p:cNvPr id="9" name="Picture 8">
            <a:extLst>
              <a:ext uri="{FF2B5EF4-FFF2-40B4-BE49-F238E27FC236}">
                <a16:creationId xmlns:a16="http://schemas.microsoft.com/office/drawing/2014/main" id="{D71E5F24-5209-43C1-947C-CDFD33F31647}"/>
              </a:ext>
            </a:extLst>
          </p:cNvPr>
          <p:cNvPicPr>
            <a:picLocks noChangeAspect="1"/>
          </p:cNvPicPr>
          <p:nvPr/>
        </p:nvPicPr>
        <p:blipFill>
          <a:blip r:embed="rId4"/>
          <a:stretch>
            <a:fillRect/>
          </a:stretch>
        </p:blipFill>
        <p:spPr>
          <a:xfrm>
            <a:off x="7476348" y="4260753"/>
            <a:ext cx="3658561" cy="2139996"/>
          </a:xfrm>
          <a:prstGeom prst="rect">
            <a:avLst/>
          </a:prstGeom>
        </p:spPr>
      </p:pic>
    </p:spTree>
    <p:extLst>
      <p:ext uri="{BB962C8B-B14F-4D97-AF65-F5344CB8AC3E}">
        <p14:creationId xmlns:p14="http://schemas.microsoft.com/office/powerpoint/2010/main" val="3387178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BD0A-6B6B-4E46-ACC4-92E60690505E}"/>
              </a:ext>
            </a:extLst>
          </p:cNvPr>
          <p:cNvSpPr>
            <a:spLocks noGrp="1"/>
          </p:cNvSpPr>
          <p:nvPr>
            <p:ph type="title"/>
          </p:nvPr>
        </p:nvSpPr>
        <p:spPr/>
        <p:txBody>
          <a:bodyPr>
            <a:normAutofit fontScale="90000"/>
          </a:bodyPr>
          <a:lstStyle/>
          <a:p>
            <a:r>
              <a:rPr lang="en-AU" dirty="0"/>
              <a:t>Iterative Design</a:t>
            </a:r>
            <a:br>
              <a:rPr lang="en-AU" dirty="0"/>
            </a:br>
            <a:r>
              <a:rPr lang="en-AU" sz="2700" dirty="0"/>
              <a:t>Feedback 1</a:t>
            </a:r>
            <a:endParaRPr lang="en-AU" dirty="0"/>
          </a:p>
        </p:txBody>
      </p:sp>
      <p:sp>
        <p:nvSpPr>
          <p:cNvPr id="3" name="Text Placeholder 2">
            <a:extLst>
              <a:ext uri="{FF2B5EF4-FFF2-40B4-BE49-F238E27FC236}">
                <a16:creationId xmlns:a16="http://schemas.microsoft.com/office/drawing/2014/main" id="{68116428-EAA3-41FC-8D5D-A9881C96F0D2}"/>
              </a:ext>
            </a:extLst>
          </p:cNvPr>
          <p:cNvSpPr>
            <a:spLocks noGrp="1"/>
          </p:cNvSpPr>
          <p:nvPr>
            <p:ph type="body" sz="quarter" idx="10"/>
          </p:nvPr>
        </p:nvSpPr>
        <p:spPr>
          <a:xfrm>
            <a:off x="160637" y="1527249"/>
            <a:ext cx="10205771" cy="3590035"/>
          </a:xfrm>
        </p:spPr>
        <p:txBody>
          <a:bodyPr>
            <a:normAutofit/>
          </a:bodyPr>
          <a:lstStyle/>
          <a:p>
            <a:pPr marL="457200" indent="-457200">
              <a:buFont typeface="Arial" panose="020B0604020202020204" pitchFamily="34" charset="0"/>
              <a:buChar char="•"/>
            </a:pPr>
            <a:r>
              <a:rPr lang="en-US" dirty="0"/>
              <a:t>Originally people testing the game were confused as to why they were there and what their purpose was at the crime scene</a:t>
            </a:r>
          </a:p>
          <a:p>
            <a:pPr marL="1143000" lvl="1" indent="-457200">
              <a:buFont typeface="Arial" panose="020B0604020202020204" pitchFamily="34" charset="0"/>
              <a:buChar char="•"/>
            </a:pPr>
            <a:r>
              <a:rPr lang="en-US" sz="2000" i="1" dirty="0">
                <a:latin typeface="+mj-lt"/>
                <a:ea typeface="+mj-ea"/>
                <a:cs typeface="+mj-cs"/>
              </a:rPr>
              <a:t>To Fix this I added some text that appears just before walking into the house that is from the mind of the character you are playing to help give some explanation.</a:t>
            </a:r>
          </a:p>
        </p:txBody>
      </p:sp>
      <p:pic>
        <p:nvPicPr>
          <p:cNvPr id="4" name="Picture 3">
            <a:extLst>
              <a:ext uri="{FF2B5EF4-FFF2-40B4-BE49-F238E27FC236}">
                <a16:creationId xmlns:a16="http://schemas.microsoft.com/office/drawing/2014/main" id="{4C4DAD7C-E6C7-4A77-B989-CE596CB84861}"/>
              </a:ext>
            </a:extLst>
          </p:cNvPr>
          <p:cNvPicPr>
            <a:picLocks noChangeAspect="1"/>
          </p:cNvPicPr>
          <p:nvPr/>
        </p:nvPicPr>
        <p:blipFill rotWithShape="1">
          <a:blip r:embed="rId2"/>
          <a:srcRect l="10442" t="21294" r="10442" b="21294"/>
          <a:stretch/>
        </p:blipFill>
        <p:spPr>
          <a:xfrm>
            <a:off x="452042" y="4954533"/>
            <a:ext cx="3210213" cy="800314"/>
          </a:xfrm>
          <a:prstGeom prst="rect">
            <a:avLst/>
          </a:prstGeom>
        </p:spPr>
      </p:pic>
      <p:pic>
        <p:nvPicPr>
          <p:cNvPr id="5" name="Picture 4">
            <a:extLst>
              <a:ext uri="{FF2B5EF4-FFF2-40B4-BE49-F238E27FC236}">
                <a16:creationId xmlns:a16="http://schemas.microsoft.com/office/drawing/2014/main" id="{557F600C-E103-45CB-B62A-76AE231DF3C3}"/>
              </a:ext>
            </a:extLst>
          </p:cNvPr>
          <p:cNvPicPr>
            <a:picLocks noChangeAspect="1"/>
          </p:cNvPicPr>
          <p:nvPr/>
        </p:nvPicPr>
        <p:blipFill>
          <a:blip r:embed="rId3"/>
          <a:stretch>
            <a:fillRect/>
          </a:stretch>
        </p:blipFill>
        <p:spPr>
          <a:xfrm>
            <a:off x="4034999" y="4932052"/>
            <a:ext cx="3440499" cy="774258"/>
          </a:xfrm>
          <a:prstGeom prst="rect">
            <a:avLst/>
          </a:prstGeom>
        </p:spPr>
      </p:pic>
      <p:pic>
        <p:nvPicPr>
          <p:cNvPr id="6" name="Picture 5">
            <a:extLst>
              <a:ext uri="{FF2B5EF4-FFF2-40B4-BE49-F238E27FC236}">
                <a16:creationId xmlns:a16="http://schemas.microsoft.com/office/drawing/2014/main" id="{E8920051-36B6-46A6-A9BE-D1B8791DFE16}"/>
              </a:ext>
            </a:extLst>
          </p:cNvPr>
          <p:cNvPicPr>
            <a:picLocks noChangeAspect="1"/>
          </p:cNvPicPr>
          <p:nvPr/>
        </p:nvPicPr>
        <p:blipFill>
          <a:blip r:embed="rId4"/>
          <a:stretch>
            <a:fillRect/>
          </a:stretch>
        </p:blipFill>
        <p:spPr>
          <a:xfrm>
            <a:off x="7848242" y="4932052"/>
            <a:ext cx="4028742" cy="741342"/>
          </a:xfrm>
          <a:prstGeom prst="rect">
            <a:avLst/>
          </a:prstGeom>
        </p:spPr>
      </p:pic>
    </p:spTree>
    <p:extLst>
      <p:ext uri="{BB962C8B-B14F-4D97-AF65-F5344CB8AC3E}">
        <p14:creationId xmlns:p14="http://schemas.microsoft.com/office/powerpoint/2010/main" val="3303554832"/>
      </p:ext>
    </p:extLst>
  </p:cSld>
  <p:clrMapOvr>
    <a:masterClrMapping/>
  </p:clrMapOvr>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panose="02040604050505020304"/>
        <a:ea typeface=""/>
        <a:cs typeface=""/>
        <a:font script="Jpan" typeface="メイリオ"/>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t">
        <a:normAutofit/>
      </a:bodyPr>
      <a:lstStyle>
        <a:defPPr algn="l">
          <a:defRPr sz="2400" dirty="0" smtClean="0"/>
        </a:defPPr>
      </a:lstStyle>
    </a:txDef>
  </a:objectDefaults>
  <a:extraClrSchemeLst/>
  <a:extLst>
    <a:ext uri="{05A4C25C-085E-4340-85A3-A5531E510DB2}">
      <thm15:themeFamily xmlns:thm15="http://schemas.microsoft.com/office/thememl/2012/main" name="Headlines" id="{3841520A-25F2-4EB8-BE4C-611DB5ABEED9}" vid="{ECD25A4C-D97E-4C12-84B1-63580BFFAE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ontrol xmlns="http://schemas.microsoft.com/VisualStudio/2011/storyboarding/control">
  <Id Name="bf8156f1-b8c2-47a1-b2a8-26c49493e21b" Revision="1" Stencil="System.MyShapes" StencilVersion="1.0"/>
</Control>
</file>

<file path=customXml/item4.xml><?xml version="1.0" encoding="utf-8"?>
<Control xmlns="http://schemas.microsoft.com/VisualStudio/2011/storyboarding/control">
  <Id Name="bf8156f1-b8c2-47a1-b2a8-26c49493e21b" Revision="1" Stencil="System.MyShapes" StencilVersion="1.0"/>
</Control>
</file>

<file path=customXml/item5.xml><?xml version="1.0" encoding="utf-8"?>
<Control xmlns="http://schemas.microsoft.com/VisualStudio/2011/storyboarding/control">
  <Id Name="bf8156f1-b8c2-47a1-b2a8-26c49493e21b" Revision="1" Stencil="System.MyShapes" StencilVersion="1.0"/>
</Control>
</file>

<file path=customXml/item6.xml><?xml version="1.0" encoding="utf-8"?>
<ct:contentTypeSchema xmlns:ct="http://schemas.microsoft.com/office/2006/metadata/contentType" xmlns:ma="http://schemas.microsoft.com/office/2006/metadata/properties/metaAttributes" ct:_="" ma:_="" ma:contentTypeName="Document" ma:contentTypeID="0x01010058ECD4EB5695004BBB2352929E1884C4" ma:contentTypeVersion="8" ma:contentTypeDescription="Create a new document." ma:contentTypeScope="" ma:versionID="b59b6029aa8f55f5d4e593aee320412f">
  <xsd:schema xmlns:xsd="http://www.w3.org/2001/XMLSchema" xmlns:xs="http://www.w3.org/2001/XMLSchema" xmlns:p="http://schemas.microsoft.com/office/2006/metadata/properties" xmlns:ns3="fc74e069-58e7-4957-904f-04b5823a189f" targetNamespace="http://schemas.microsoft.com/office/2006/metadata/properties" ma:root="true" ma:fieldsID="09394272b407975dd17f955f2431548d" ns3:_="">
    <xsd:import namespace="fc74e069-58e7-4957-904f-04b5823a189f"/>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4e069-58e7-4957-904f-04b5823a18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1C78CAD-FBB1-40C4-A632-AA35A892B15D}">
  <ds:schemaRefs>
    <ds:schemaRef ds:uri="http://schemas.microsoft.com/sharepoint/v3/contenttype/forms"/>
  </ds:schemaRefs>
</ds:datastoreItem>
</file>

<file path=customXml/itemProps2.xml><?xml version="1.0" encoding="utf-8"?>
<ds:datastoreItem xmlns:ds="http://schemas.openxmlformats.org/officeDocument/2006/customXml" ds:itemID="{B770DACC-17D2-457D-A1B0-8D64F97D0F38}">
  <ds:schemaRefs>
    <ds:schemaRef ds:uri="http://purl.org/dc/elements/1.1/"/>
    <ds:schemaRef ds:uri="http://schemas.openxmlformats.org/package/2006/metadata/core-properties"/>
    <ds:schemaRef ds:uri="http://purl.org/dc/terms/"/>
    <ds:schemaRef ds:uri="http://schemas.microsoft.com/office/2006/documentManagement/types"/>
    <ds:schemaRef ds:uri="http://purl.org/dc/dcmitype/"/>
    <ds:schemaRef ds:uri="http://schemas.microsoft.com/office/infopath/2007/PartnerControls"/>
    <ds:schemaRef ds:uri="fc74e069-58e7-4957-904f-04b5823a189f"/>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FEB524F5-5383-4193-841E-73BA25236265}">
  <ds:schemaRefs>
    <ds:schemaRef ds:uri="http://schemas.microsoft.com/VisualStudio/2011/storyboarding/control"/>
  </ds:schemaRefs>
</ds:datastoreItem>
</file>

<file path=customXml/itemProps4.xml><?xml version="1.0" encoding="utf-8"?>
<ds:datastoreItem xmlns:ds="http://schemas.openxmlformats.org/officeDocument/2006/customXml" ds:itemID="{DD52AAFB-3416-4835-BA6A-80849F89883B}">
  <ds:schemaRefs>
    <ds:schemaRef ds:uri="http://schemas.microsoft.com/VisualStudio/2011/storyboarding/control"/>
  </ds:schemaRefs>
</ds:datastoreItem>
</file>

<file path=customXml/itemProps5.xml><?xml version="1.0" encoding="utf-8"?>
<ds:datastoreItem xmlns:ds="http://schemas.openxmlformats.org/officeDocument/2006/customXml" ds:itemID="{7E263DD9-6696-468E-AC5B-9F3B60599B84}">
  <ds:schemaRefs>
    <ds:schemaRef ds:uri="http://schemas.microsoft.com/VisualStudio/2011/storyboarding/control"/>
  </ds:schemaRefs>
</ds:datastoreItem>
</file>

<file path=customXml/itemProps6.xml><?xml version="1.0" encoding="utf-8"?>
<ds:datastoreItem xmlns:ds="http://schemas.openxmlformats.org/officeDocument/2006/customXml" ds:itemID="{92F2A1DA-5BAF-4FAD-8C52-A1874514F2C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74e069-58e7-4957-904f-04b5823a18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46</TotalTime>
  <Words>765</Words>
  <Application>Microsoft Office PowerPoint</Application>
  <PresentationFormat>Widescreen</PresentationFormat>
  <Paragraphs>52</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Century Schoolbook</vt:lpstr>
      <vt:lpstr>Corbel</vt:lpstr>
      <vt:lpstr>Headlines</vt:lpstr>
      <vt:lpstr>Memento Imago</vt:lpstr>
      <vt:lpstr>Narrative Description Synopsis</vt:lpstr>
      <vt:lpstr>Narrative Description Walking into House Beat.</vt:lpstr>
      <vt:lpstr>Narrative Description Gaining Visualisation Camera Beat</vt:lpstr>
      <vt:lpstr>Narrative Description Investigation Beats</vt:lpstr>
      <vt:lpstr>Iterative Design Iteration 1</vt:lpstr>
      <vt:lpstr>Iterative Design Iteration 2</vt:lpstr>
      <vt:lpstr>Iterative Design Iteration 3</vt:lpstr>
      <vt:lpstr>Iterative Design Feedback 1</vt:lpstr>
      <vt:lpstr>Iterative Design Feedback 2</vt:lpstr>
      <vt:lpstr>Iterative Design Feedback 3</vt:lpstr>
      <vt:lpstr>Self Review</vt:lpstr>
      <vt:lpstr>Self 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Memento Imago</dc:title>
  <dc:creator>Caerwyn Bartley</dc:creator>
  <cp:lastModifiedBy>Caerwyn Bartley</cp:lastModifiedBy>
  <cp:revision>11</cp:revision>
  <dcterms:created xsi:type="dcterms:W3CDTF">2020-08-21T03:12:42Z</dcterms:created>
  <dcterms:modified xsi:type="dcterms:W3CDTF">2020-08-21T03:59:05Z</dcterms:modified>
</cp:coreProperties>
</file>